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4" r:id="rId4"/>
    <p:sldId id="282" r:id="rId5"/>
    <p:sldId id="258" r:id="rId6"/>
    <p:sldId id="261" r:id="rId7"/>
    <p:sldId id="262" r:id="rId8"/>
    <p:sldId id="281" r:id="rId9"/>
    <p:sldId id="285" r:id="rId10"/>
    <p:sldId id="283" r:id="rId11"/>
    <p:sldId id="284" r:id="rId12"/>
    <p:sldId id="288" r:id="rId13"/>
    <p:sldId id="28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1A9576-DA80-4FFF-9B28-6A60D47CF35B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A4D412-921D-4A46-B86C-0EEDF6889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586A85-9FCA-4360-B35B-8B6F27570F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F5E50-C654-4354-8DA9-5E7F370155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F5E50-C654-4354-8DA9-5E7F370155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D4D8B8-395A-426C-B7A2-EE62BDC8B24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33ACF8-7F65-476F-8514-911E73417DD7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35DAC-897F-4FBE-9A06-C1E76D2462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014EE-793A-4B8D-B8C6-78404C2587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6E833-0196-489C-82F3-01C09DD60E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6355CD-BF92-4AE0-A2CE-E79CBBA5DA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B754A-9FC7-4C56-AAC6-65C722AD7D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4C75B-6F03-4285-9790-7260A8C47F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A8734-9F86-4151-8E6F-F68AD3074A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4D412-921D-4A46-B86C-0EEDF68896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2EE50-AE56-4EE5-9BEF-2A0C963A0784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B52A-FEAD-40DC-B5EA-973E117B6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7F138-C240-4C90-B1C5-BD71C423ED6E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CC00-4AC8-41D9-A5CA-A28D7D76D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284A-CE1D-4A25-B1F5-6DC9949A71B9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18E5-DC41-4326-913B-FBEB7E6F7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0E1787-F4EF-4734-B9BC-83F4BFF9CD98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1F2363-1967-48F2-96BB-021BB4A86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DE32D-0AA2-49E7-AB02-0F5DCCB433B5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3799-BBE5-440E-B384-A610C471E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0E3F8-78B8-4B60-A676-4A1577AFA715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94E9-2338-4EDC-923B-C763285FF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5071-7A97-4FC8-972A-F09DF0E3A6F9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02B5-0119-41FF-B41A-C9858BD18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DFE192-7030-4B3B-BD86-CADBE6E8CFA1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A49059-F880-43EE-8C8E-1273D20F4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5667-54CC-4F84-AA77-FF3D7B2551EF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217E-AECC-4F62-96D5-20204F7EB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98DF6F-C69C-4C2C-ACF0-E6AC16B6CB01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99AB39-1EF3-4A79-BB96-5EAC7984F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290A4C-874C-4964-A54E-47C142794DE2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32A750-3C14-49B1-800B-3488DA1BC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4361D-981D-4630-BAE5-3E823256A388}" type="datetime1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2F7F03-8A36-4C8C-AE1D-4A1B80760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33" r:id="rId4"/>
    <p:sldLayoutId id="2147483934" r:id="rId5"/>
    <p:sldLayoutId id="2147483941" r:id="rId6"/>
    <p:sldLayoutId id="2147483935" r:id="rId7"/>
    <p:sldLayoutId id="2147483942" r:id="rId8"/>
    <p:sldLayoutId id="2147483943" r:id="rId9"/>
    <p:sldLayoutId id="2147483936" r:id="rId10"/>
    <p:sldLayoutId id="2147483937" r:id="rId1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8.jpe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piritinfusion.blogspot.com/uploaded_images/old%20couple-743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912"/>
            <a:ext cx="9067800" cy="1055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Differences: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Talkers, Doers, Thinkers, Planners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8196" name="Subtitle 2"/>
          <p:cNvSpPr>
            <a:spLocks noGrp="1"/>
          </p:cNvSpPr>
          <p:nvPr>
            <p:ph type="subTitle" idx="1"/>
          </p:nvPr>
        </p:nvSpPr>
        <p:spPr>
          <a:xfrm rot="16200000">
            <a:off x="5816600" y="3149600"/>
            <a:ext cx="6172200" cy="48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www.kevinhinckley.com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3C352-7CFC-4CEF-81D6-C9AEDD0C5F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800"/>
            <a:ext cx="8229600" cy="487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b="1" i="1" dirty="0" smtClean="0"/>
              <a:t>Four Basic Personality </a:t>
            </a:r>
            <a:r>
              <a:rPr lang="en-US" sz="4200" b="1" i="1" dirty="0"/>
              <a:t>Styles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267200" cy="5867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200" b="1" u="sng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smtClean="0">
                <a:solidFill>
                  <a:srgbClr val="0033CC"/>
                </a:solidFill>
              </a:rPr>
              <a:t>Talkers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chemeClr val="tx2"/>
                </a:solidFill>
              </a:rPr>
              <a:t>	</a:t>
            </a:r>
            <a:r>
              <a:rPr lang="en-US" sz="1600" b="1" smtClean="0">
                <a:solidFill>
                  <a:srgbClr val="0070C0"/>
                </a:solidFill>
              </a:rPr>
              <a:t>Socially Oriented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70C0"/>
                </a:solidFill>
              </a:rPr>
              <a:t>	Spontaneous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70C0"/>
                </a:solidFill>
              </a:rPr>
              <a:t>	Dislikes too many rules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70C0"/>
                </a:solidFill>
              </a:rPr>
              <a:t>	Avoids routines (too boring!)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70C0"/>
                </a:solidFill>
              </a:rPr>
              <a:t>	Emotional/feeling based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u="sng" smtClean="0">
              <a:solidFill>
                <a:srgbClr val="66FF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smtClean="0">
                <a:solidFill>
                  <a:srgbClr val="00B050"/>
                </a:solidFill>
              </a:rPr>
              <a:t>Thinkers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solidFill>
                  <a:srgbClr val="00B050"/>
                </a:solidFill>
              </a:rPr>
              <a:t>	</a:t>
            </a:r>
            <a:r>
              <a:rPr lang="en-US" sz="1600" b="1" smtClean="0">
                <a:solidFill>
                  <a:srgbClr val="00B050"/>
                </a:solidFill>
              </a:rPr>
              <a:t>Analyzers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B050"/>
                </a:solidFill>
              </a:rPr>
              <a:t>	Thoughtful and Careful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B050"/>
                </a:solidFill>
              </a:rPr>
              <a:t>	Prefers Structure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B050"/>
                </a:solidFill>
              </a:rPr>
              <a:t>	Questioning, wants answers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B050"/>
                </a:solidFill>
              </a:rPr>
              <a:t>	Rationally Based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chemeClr val="tx2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chemeClr val="tx2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solidFill>
                  <a:srgbClr val="FF0066"/>
                </a:solidFill>
              </a:rPr>
              <a:t>	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90600"/>
            <a:ext cx="4572000" cy="5867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200" b="1" u="sng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smtClean="0">
                <a:solidFill>
                  <a:srgbClr val="FF0000"/>
                </a:solidFill>
              </a:rPr>
              <a:t>Doers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solidFill>
                  <a:srgbClr val="FF0000"/>
                </a:solidFill>
              </a:rPr>
              <a:t>	</a:t>
            </a:r>
            <a:r>
              <a:rPr lang="en-US" sz="1600" b="1" smtClean="0">
                <a:solidFill>
                  <a:srgbClr val="FF0000"/>
                </a:solidFill>
              </a:rPr>
              <a:t>Goal oriented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FF0000"/>
                </a:solidFill>
              </a:rPr>
              <a:t>	Impulsive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FF0000"/>
                </a:solidFill>
              </a:rPr>
              <a:t>	Impatient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FF0000"/>
                </a:solidFill>
              </a:rPr>
              <a:t>	More leader than follower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FF0000"/>
                </a:solidFill>
              </a:rPr>
              <a:t>	Focused on results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b="1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smtClean="0">
                <a:solidFill>
                  <a:srgbClr val="CC0066"/>
                </a:solidFill>
              </a:rPr>
              <a:t>Planners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CC0066"/>
                </a:solidFill>
              </a:rPr>
              <a:t>	Process Oriented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CC0066"/>
                </a:solidFill>
              </a:rPr>
              <a:t>	Organized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CC0066"/>
                </a:solidFill>
              </a:rPr>
              <a:t>	Follows set routine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CC0066"/>
                </a:solidFill>
              </a:rPr>
              <a:t>	Avoids the spotlight</a:t>
            </a:r>
            <a:endParaRPr lang="en-US" sz="1600" b="1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smtClean="0">
              <a:solidFill>
                <a:srgbClr val="CC0066"/>
              </a:solidFill>
            </a:endParaRPr>
          </a:p>
        </p:txBody>
      </p:sp>
      <p:pic>
        <p:nvPicPr>
          <p:cNvPr id="5" name="Picture 4" descr="talking gir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545" y="838200"/>
            <a:ext cx="2053855" cy="1558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ollings-Trophy-Dinner-040-l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199" y="304800"/>
            <a:ext cx="2850229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ro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3124200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alancing_ac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4500" y="3962400"/>
            <a:ext cx="21891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2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might we ‘resist’ the Spirit?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845314"/>
            <a:ext cx="65646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Papyrus" pitchFamily="66" charset="0"/>
                <a:cs typeface="+mn-cs"/>
              </a:rPr>
              <a:t>President Benson: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Papyrus" pitchFamily="66" charset="0"/>
                <a:cs typeface="+mn-cs"/>
              </a:rPr>
              <a:t>Seek the Spirit in all you do. Keep it with you continually."</a:t>
            </a:r>
          </a:p>
        </p:txBody>
      </p:sp>
      <p:pic>
        <p:nvPicPr>
          <p:cNvPr id="5" name="Picture 4" descr="talking gir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2053855" cy="1558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19175" y="3048000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0033CC"/>
                </a:solidFill>
                <a:latin typeface="Perpetua" pitchFamily="18" charset="0"/>
              </a:rPr>
              <a:t>Talkers</a:t>
            </a:r>
            <a:endParaRPr lang="en-US">
              <a:latin typeface="Perpet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42759">
            <a:off x="294482" y="3221831"/>
            <a:ext cx="19986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97413" y="1752600"/>
            <a:ext cx="42941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Perpetua" pitchFamily="18" charset="0"/>
              </a:rPr>
              <a:t>It doesn’t make any rational sense to feel the spirit ‘constantly’.  We are responsible to think things through,  then have our decisions confirmed!</a:t>
            </a:r>
          </a:p>
        </p:txBody>
      </p:sp>
      <p:pic>
        <p:nvPicPr>
          <p:cNvPr id="9" name="Picture 8" descr="pro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1447800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95600" y="3571875"/>
            <a:ext cx="10556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u="sng">
                <a:solidFill>
                  <a:srgbClr val="00B050"/>
                </a:solidFill>
                <a:latin typeface="Perpetua" pitchFamily="18" charset="0"/>
              </a:rPr>
              <a:t>Thinkers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73413" y="1981200"/>
            <a:ext cx="4294187" cy="224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Perpetua" pitchFamily="18" charset="0"/>
              </a:rPr>
              <a:t>I’ve got one friend who says she hears a voice, and another feels a burning. How can I feel the spirit if I don’t know what to feel?</a:t>
            </a:r>
          </a:p>
        </p:txBody>
      </p:sp>
      <p:pic>
        <p:nvPicPr>
          <p:cNvPr id="12" name="Picture 11" descr="Collings-Trophy-Dinner-040-l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1600200"/>
            <a:ext cx="234126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407025" y="3495675"/>
            <a:ext cx="765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u="sng">
                <a:solidFill>
                  <a:srgbClr val="FF0000"/>
                </a:solidFill>
                <a:latin typeface="Perpetua" pitchFamily="18" charset="0"/>
              </a:rPr>
              <a:t>Doers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813" y="3594100"/>
            <a:ext cx="4294187" cy="181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Perpetua" pitchFamily="18" charset="0"/>
              </a:rPr>
              <a:t>Following the spirit sort of feels like giving up your free agency—and I don’t like feeling out of control.</a:t>
            </a:r>
          </a:p>
        </p:txBody>
      </p:sp>
      <p:pic>
        <p:nvPicPr>
          <p:cNvPr id="15" name="Picture 14" descr="balancing_ac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00" y="1447800"/>
            <a:ext cx="164147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78725" y="3581400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CC0066"/>
                </a:solidFill>
                <a:latin typeface="Perpetua" pitchFamily="18" charset="0"/>
              </a:rPr>
              <a:t>Planners</a:t>
            </a:r>
            <a:endParaRPr lang="en-US">
              <a:latin typeface="Perpetu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95400" y="3822700"/>
            <a:ext cx="5334000" cy="181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Perpetua" pitchFamily="18" charset="0"/>
              </a:rPr>
              <a:t>To be honest, I kind of was planning on doing something else. How do I really know I’m feeling the spirit?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5402E-6 L 0.23351 0.04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5402E-6 L 0.45018 0.081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5402E-6 L 0.64184 0.081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0" grpId="0"/>
      <p:bldP spid="11" grpId="0" animBg="1"/>
      <p:bldP spid="11" grpId="1" animBg="1"/>
      <p:bldP spid="13" grpId="0"/>
      <p:bldP spid="14" grpId="0" animBg="1"/>
      <p:bldP spid="14" grpId="1" animBg="1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382000" cy="715963"/>
          </a:xfrm>
        </p:spPr>
        <p:txBody>
          <a:bodyPr/>
          <a:lstStyle/>
          <a:p>
            <a:pPr eaLnBrk="1" hangingPunct="1"/>
            <a:r>
              <a:rPr lang="en-US" sz="2800" smtClean="0"/>
              <a:t> </a:t>
            </a:r>
            <a:r>
              <a:rPr lang="en-US" sz="2800" b="1" smtClean="0">
                <a:solidFill>
                  <a:srgbClr val="FF0000"/>
                </a:solidFill>
                <a:latin typeface="Copperplate Gothic Bold" pitchFamily="34" charset="0"/>
              </a:rPr>
              <a:t>Beliefs</a:t>
            </a:r>
            <a:r>
              <a:rPr lang="en-US" sz="2800" b="1" smtClean="0">
                <a:latin typeface="Copperplate Gothic Bold" pitchFamily="34" charset="0"/>
              </a:rPr>
              <a:t>  		    </a:t>
            </a:r>
            <a:r>
              <a:rPr lang="en-US" sz="2800" b="1" smtClean="0">
                <a:solidFill>
                  <a:srgbClr val="0070C0"/>
                </a:solidFill>
                <a:latin typeface="Copperplate Gothic Bold" pitchFamily="34" charset="0"/>
              </a:rPr>
              <a:t>Emotions</a:t>
            </a:r>
            <a:r>
              <a:rPr lang="en-US" sz="2800" b="1" smtClean="0">
                <a:latin typeface="Copperplate Gothic Bold" pitchFamily="34" charset="0"/>
              </a:rPr>
              <a:t>                	 </a:t>
            </a:r>
            <a:r>
              <a:rPr lang="en-US" sz="2800" b="1" smtClean="0">
                <a:solidFill>
                  <a:srgbClr val="0070C0"/>
                </a:solidFill>
                <a:latin typeface="Copperplate Gothic Bold" pitchFamily="34" charset="0"/>
              </a:rPr>
              <a:t>Actions</a:t>
            </a:r>
          </a:p>
        </p:txBody>
      </p:sp>
      <p:sp>
        <p:nvSpPr>
          <p:cNvPr id="9" name="Right Arrow 8"/>
          <p:cNvSpPr/>
          <p:nvPr/>
        </p:nvSpPr>
        <p:spPr>
          <a:xfrm flipV="1">
            <a:off x="2438400" y="1066800"/>
            <a:ext cx="1143000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flipV="1">
            <a:off x="5791200" y="1066800"/>
            <a:ext cx="1143000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7467600" y="6581775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Kevinhinckleylpc.com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2786063"/>
            <a:ext cx="136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Conscious</a:t>
            </a:r>
          </a:p>
          <a:p>
            <a:r>
              <a:rPr lang="en-US" b="1">
                <a:solidFill>
                  <a:srgbClr val="FF0000"/>
                </a:solidFill>
              </a:rPr>
              <a:t>Thoughts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" y="4995863"/>
            <a:ext cx="1633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Unconscious</a:t>
            </a:r>
          </a:p>
          <a:p>
            <a:r>
              <a:rPr lang="en-US" b="1">
                <a:solidFill>
                  <a:srgbClr val="FF0000"/>
                </a:solidFill>
              </a:rPr>
              <a:t>Thoughts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514600" y="2209800"/>
          <a:ext cx="6096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981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latin typeface="Copperplate Gothic Bold" pitchFamily="34" charset="0"/>
                        </a:rPr>
                        <a:t>Basic Truths</a:t>
                      </a:r>
                    </a:p>
                    <a:p>
                      <a:r>
                        <a:rPr lang="en-US" dirty="0" smtClean="0">
                          <a:latin typeface="Copperplate Gothic Bold" pitchFamily="34" charset="0"/>
                        </a:rPr>
                        <a:t>Logic</a:t>
                      </a:r>
                      <a:endParaRPr lang="en-US" dirty="0">
                        <a:latin typeface="Copperplate Gothic Bold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latin typeface="Copperplate Gothic Bold" pitchFamily="34" charset="0"/>
                        </a:rPr>
                        <a:t>Phobias</a:t>
                      </a:r>
                    </a:p>
                    <a:p>
                      <a:r>
                        <a:rPr lang="en-US" dirty="0" smtClean="0">
                          <a:latin typeface="Copperplate Gothic Bold" pitchFamily="34" charset="0"/>
                        </a:rPr>
                        <a:t>Superstitions</a:t>
                      </a:r>
                    </a:p>
                    <a:p>
                      <a:r>
                        <a:rPr lang="en-US" dirty="0" smtClean="0">
                          <a:latin typeface="Copperplate Gothic Bold" pitchFamily="34" charset="0"/>
                        </a:rPr>
                        <a:t>Bad</a:t>
                      </a:r>
                      <a:r>
                        <a:rPr lang="en-US" baseline="0" dirty="0" smtClean="0">
                          <a:latin typeface="Copperplate Gothic Bold" pitchFamily="34" charset="0"/>
                        </a:rPr>
                        <a:t> Habits</a:t>
                      </a:r>
                      <a:endParaRPr lang="en-US" dirty="0">
                        <a:latin typeface="Copperplate Gothic Bold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pperplate Gothic Bold" pitchFamily="34" charset="0"/>
                        </a:rPr>
                        <a:t>Internal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Copperplate Gothic Bold" pitchFamily="34" charset="0"/>
                        </a:rPr>
                        <a:t> Belief System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Copperplate Gothic Bold" pitchFamily="34" charset="0"/>
                        </a:rPr>
                        <a:t>Habits</a:t>
                      </a:r>
                      <a:endParaRPr lang="en-US" b="1" dirty="0">
                        <a:solidFill>
                          <a:schemeClr val="bg1"/>
                        </a:solidFill>
                        <a:latin typeface="Copperplate Gothic Bold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            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 ??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9000" y="1676400"/>
            <a:ext cx="1420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00B0F0"/>
                </a:solidFill>
                <a:latin typeface="Copperplate Gothic Bold" pitchFamily="34" charset="0"/>
              </a:rPr>
              <a:t>Rational</a:t>
            </a:r>
            <a:r>
              <a:rPr lang="en-US" b="1" u="sng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48400" y="1676400"/>
            <a:ext cx="162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Copperplate Gothic Bold" pitchFamily="34" charset="0"/>
              </a:rPr>
              <a:t>Irrational</a:t>
            </a:r>
            <a:r>
              <a:rPr lang="en-US" b="1" u="sng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122" name="Picture 2" descr="http://s3.images.com/huge.70.353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910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55688" y="1600200"/>
            <a:ext cx="544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0600" y="3810000"/>
            <a:ext cx="544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2057400"/>
            <a:ext cx="33528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5345-AB5F-471B-A0AC-7399011DAD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6" grpId="0"/>
      <p:bldP spid="20" grpId="0"/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610600" cy="1143000"/>
          </a:xfrm>
        </p:spPr>
        <p:txBody>
          <a:bodyPr/>
          <a:lstStyle/>
          <a:p>
            <a:pPr eaLnBrk="1" hangingPunct="1"/>
            <a:r>
              <a:rPr lang="en-US" sz="2700" dirty="0" smtClean="0"/>
              <a:t> 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Beliefs</a:t>
            </a:r>
            <a:r>
              <a:rPr lang="en-US" sz="2700" dirty="0" smtClean="0"/>
              <a:t>                    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</a:t>
            </a:r>
            <a:r>
              <a:rPr lang="en-US" sz="2000" dirty="0" smtClean="0"/>
              <a:t>                         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80A30-1EBB-4CCD-8A7E-90DA5743B4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1981200" y="381000"/>
            <a:ext cx="1447800" cy="533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flipV="1">
            <a:off x="5562600" y="381000"/>
            <a:ext cx="1447800" cy="533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7467600" y="6581775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Kevinhinckleylpc.com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295400" y="990600"/>
            <a:ext cx="152400" cy="152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343400" y="990600"/>
            <a:ext cx="152400" cy="152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315200" y="990600"/>
            <a:ext cx="152400" cy="152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" y="1295400"/>
          <a:ext cx="8839200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Irrational Thoughts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I Feel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I Do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Consequences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4038600"/>
          <a:ext cx="88392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Reality</a:t>
                      </a:r>
                      <a:r>
                        <a:rPr lang="en-US" baseline="0" dirty="0" smtClean="0"/>
                        <a:t> (Truth)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I Feel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I Do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Consequences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1579" name="TextBox 15"/>
          <p:cNvSpPr txBox="1">
            <a:spLocks noChangeArrowheads="1"/>
          </p:cNvSpPr>
          <p:nvPr/>
        </p:nvSpPr>
        <p:spPr bwMode="auto">
          <a:xfrm>
            <a:off x="457200" y="2057400"/>
            <a:ext cx="178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radley Hand ITC" pitchFamily="66" charset="0"/>
              </a:rPr>
              <a:t>I’m broken</a:t>
            </a:r>
          </a:p>
        </p:txBody>
      </p:sp>
      <p:sp>
        <p:nvSpPr>
          <p:cNvPr id="21580" name="TextBox 16"/>
          <p:cNvSpPr txBox="1">
            <a:spLocks noChangeArrowheads="1"/>
          </p:cNvSpPr>
          <p:nvPr/>
        </p:nvSpPr>
        <p:spPr bwMode="auto">
          <a:xfrm>
            <a:off x="2486025" y="2057400"/>
            <a:ext cx="1671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radley Hand ITC" pitchFamily="66" charset="0"/>
              </a:rPr>
              <a:t>Worthless</a:t>
            </a:r>
          </a:p>
        </p:txBody>
      </p:sp>
      <p:sp>
        <p:nvSpPr>
          <p:cNvPr id="21581" name="TextBox 17"/>
          <p:cNvSpPr txBox="1">
            <a:spLocks noChangeArrowheads="1"/>
          </p:cNvSpPr>
          <p:nvPr/>
        </p:nvSpPr>
        <p:spPr bwMode="auto">
          <a:xfrm>
            <a:off x="4970463" y="2057400"/>
            <a:ext cx="1125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radley Hand ITC" pitchFamily="66" charset="0"/>
              </a:rPr>
              <a:t>Isolate</a:t>
            </a:r>
          </a:p>
        </p:txBody>
      </p:sp>
      <p:sp>
        <p:nvSpPr>
          <p:cNvPr id="21582" name="TextBox 18"/>
          <p:cNvSpPr txBox="1">
            <a:spLocks noChangeArrowheads="1"/>
          </p:cNvSpPr>
          <p:nvPr/>
        </p:nvSpPr>
        <p:spPr bwMode="auto">
          <a:xfrm>
            <a:off x="6705600" y="2057400"/>
            <a:ext cx="241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radley Hand ITC" pitchFamily="66" charset="0"/>
              </a:rPr>
              <a:t>More Depressed</a:t>
            </a:r>
          </a:p>
        </p:txBody>
      </p:sp>
      <p:sp>
        <p:nvSpPr>
          <p:cNvPr id="21583" name="TextBox 21"/>
          <p:cNvSpPr txBox="1">
            <a:spLocks noChangeArrowheads="1"/>
          </p:cNvSpPr>
          <p:nvPr/>
        </p:nvSpPr>
        <p:spPr bwMode="auto">
          <a:xfrm>
            <a:off x="381000" y="46482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radley Hand ITC" pitchFamily="66" charset="0"/>
              </a:rPr>
              <a:t>The Atonement heals what I can’t.</a:t>
            </a:r>
          </a:p>
        </p:txBody>
      </p:sp>
      <p:sp>
        <p:nvSpPr>
          <p:cNvPr id="21584" name="TextBox 22"/>
          <p:cNvSpPr txBox="1">
            <a:spLocks noChangeArrowheads="1"/>
          </p:cNvSpPr>
          <p:nvPr/>
        </p:nvSpPr>
        <p:spPr bwMode="auto">
          <a:xfrm>
            <a:off x="2362200" y="4811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radley Hand ITC" pitchFamily="66" charset="0"/>
              </a:rPr>
              <a:t>Gratitude, Hope</a:t>
            </a:r>
          </a:p>
        </p:txBody>
      </p:sp>
      <p:sp>
        <p:nvSpPr>
          <p:cNvPr id="21585" name="TextBox 23"/>
          <p:cNvSpPr txBox="1">
            <a:spLocks noChangeArrowheads="1"/>
          </p:cNvSpPr>
          <p:nvPr/>
        </p:nvSpPr>
        <p:spPr bwMode="auto">
          <a:xfrm>
            <a:off x="4572000" y="48117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radley Hand ITC" pitchFamily="66" charset="0"/>
              </a:rPr>
              <a:t>Trust Him, not me…</a:t>
            </a:r>
          </a:p>
        </p:txBody>
      </p:sp>
      <p:sp>
        <p:nvSpPr>
          <p:cNvPr id="21586" name="TextBox 24"/>
          <p:cNvSpPr txBox="1">
            <a:spLocks noChangeArrowheads="1"/>
          </p:cNvSpPr>
          <p:nvPr/>
        </p:nvSpPr>
        <p:spPr bwMode="auto">
          <a:xfrm>
            <a:off x="6934200" y="4800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radley Hand ITC" pitchFamily="66" charset="0"/>
              </a:rPr>
              <a:t>Feel more joy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9" grpId="0"/>
      <p:bldP spid="21580" grpId="0"/>
      <p:bldP spid="21581" grpId="0"/>
      <p:bldP spid="21582" grpId="0"/>
      <p:bldP spid="21583" grpId="0"/>
      <p:bldP spid="21584" grpId="0"/>
      <p:bldP spid="21585" grpId="0"/>
      <p:bldP spid="215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RetroGoodWifesGuide19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3" y="0"/>
            <a:ext cx="9031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0" y="5943600"/>
            <a:ext cx="41148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53000" y="1447800"/>
            <a:ext cx="411480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2819400"/>
            <a:ext cx="4114800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76800" y="4724400"/>
            <a:ext cx="41148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76800" y="5791200"/>
            <a:ext cx="4114800" cy="914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60E32-12B0-406B-A8B7-C2FD68CE7B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President Spencer W. Kimball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371600"/>
            <a:ext cx="4038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"We are concerned over the mounting number of divorces not only in our society, but in the Church. 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We are just as concerned with those whose families and marriages seem to be held together in 'quiet desperation.‘</a:t>
            </a:r>
          </a:p>
          <a:p>
            <a:pPr>
              <a:buFont typeface="Wingdings" pitchFamily="2" charset="2"/>
              <a:buNone/>
            </a:pPr>
            <a:r>
              <a:rPr lang="en-US" sz="1000" smtClean="0"/>
              <a:t>The Privilege of Holding the Priesthood," in </a:t>
            </a:r>
            <a:r>
              <a:rPr lang="en-US" sz="1000" i="1" smtClean="0"/>
              <a:t>Priesthood </a:t>
            </a:r>
            <a:r>
              <a:rPr lang="en-US" sz="1000" smtClean="0"/>
              <a:t>(Salt Lake City: Deseret Book Company, 1981), 4-5.</a:t>
            </a:r>
          </a:p>
        </p:txBody>
      </p:sp>
      <p:pic>
        <p:nvPicPr>
          <p:cNvPr id="11268" name="Picture 2" descr="http://www.guystuffcounseling.com/Portals/31983/images/bigstockphoto_Couple_6187144-Video-Gamer-resized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89E67A-287A-4553-955F-6733CEF822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7030A0"/>
                </a:solidFill>
              </a:rPr>
              <a:t>Success in Marriage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1148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One research study suggests the #1 reason for marriage difficulty and divorce: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Conflict?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Communication?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Finances?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Number #1 reason?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i="1" u="sng" dirty="0" smtClean="0">
                <a:solidFill>
                  <a:srgbClr val="FF0000"/>
                </a:solidFill>
              </a:rPr>
              <a:t>Disillusionment.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I expected A and got B.</a:t>
            </a:r>
          </a:p>
          <a:p>
            <a:pPr>
              <a:buFont typeface="Wingdings" pitchFamily="2" charset="2"/>
              <a:buNone/>
            </a:pPr>
            <a:r>
              <a:rPr lang="en-US" sz="800" dirty="0" smtClean="0"/>
              <a:t>		Psychology Today. Aviva </a:t>
            </a:r>
            <a:r>
              <a:rPr lang="en-US" sz="800" dirty="0" err="1" smtClean="0"/>
              <a:t>Patz</a:t>
            </a:r>
            <a:r>
              <a:rPr lang="en-US" sz="800" dirty="0" smtClean="0"/>
              <a:t> is the executive editor of </a:t>
            </a:r>
            <a:br>
              <a:rPr lang="en-US" sz="800" dirty="0" smtClean="0"/>
            </a:br>
            <a:r>
              <a:rPr lang="en-US" sz="800" dirty="0" smtClean="0"/>
              <a:t>	Psychology Today. </a:t>
            </a:r>
            <a:br>
              <a:rPr lang="en-US" sz="800" dirty="0" smtClean="0"/>
            </a:br>
            <a:r>
              <a:rPr lang="en-US" sz="800" dirty="0" smtClean="0"/>
              <a:t>	April 23, 2000</a:t>
            </a:r>
          </a:p>
        </p:txBody>
      </p:sp>
      <p:pic>
        <p:nvPicPr>
          <p:cNvPr id="12292" name="Picture 2" descr="http://www.momlogic.com/images/marry-right-person-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0E044-781C-4400-BAE1-DE8B3CC6D0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Men’s Brains</a:t>
            </a:r>
            <a:r>
              <a:rPr lang="en-US" dirty="0" smtClean="0"/>
              <a:t>            Vs         </a:t>
            </a:r>
            <a:r>
              <a:rPr lang="en-US" dirty="0" smtClean="0">
                <a:solidFill>
                  <a:srgbClr val="FF0000"/>
                </a:solidFill>
              </a:rPr>
              <a:t>Women’s Brains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9" name="Content Placeholder 9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" name="Picture 2" descr="Photo of head and brain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828800"/>
            <a:ext cx="4572000" cy="46482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neuronarrative.files.wordpress.com/2009/03/brain_000005809739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427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http://2.bp.blogspot.com/_XOa7roZi1HU/SeScJvXt6MI/AAAAAAAAAfo/MkEEaqGG-qA/s320/PMO+ORGANIZATIONAL+CH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4673" y="2286000"/>
            <a:ext cx="1911927" cy="1752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0" y="4038600"/>
            <a:ext cx="1905000" cy="2438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 Guy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Guy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 Guy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Guy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Handy Man Guy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Intimacy Guy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Out Guy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Zombie Guy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2" name="Picture 10" descr="C:\Users\Owner\Downloads\MM9003181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269190"/>
            <a:ext cx="2895600" cy="22788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86AB7-F77C-4D03-ADA8-C697D8DEB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Men and Women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2286000"/>
            <a:ext cx="4343400" cy="44196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"Roger, do you realize that, as of tonight, we've been seeing each other for exactly six months?"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u="sng" dirty="0" smtClean="0">
                <a:solidFill>
                  <a:srgbClr val="FF0000"/>
                </a:solidFill>
              </a:rPr>
              <a:t>Elaine  thinks</a:t>
            </a:r>
            <a:r>
              <a:rPr lang="en-US" sz="1400" b="1" dirty="0" smtClean="0">
                <a:solidFill>
                  <a:srgbClr val="FF0000"/>
                </a:solidFill>
              </a:rPr>
              <a:t>: Gee, I wonder if it bothers him  that I said that. Maybe he's feeling obligated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u="sng" dirty="0" smtClean="0">
                <a:solidFill>
                  <a:srgbClr val="FF0000"/>
                </a:solidFill>
              </a:rPr>
              <a:t>Elaine thinks</a:t>
            </a:r>
            <a:r>
              <a:rPr lang="en-US" sz="1400" b="1" dirty="0" smtClean="0">
                <a:solidFill>
                  <a:srgbClr val="FF0000"/>
                </a:solidFill>
              </a:rPr>
              <a:t>: Are we heading toward marriage? Toward children? Toward a lifetime together? Am I ready for that level of commitment?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	He's upset. I can see it on his face. Maybe I'm  reading this completely wrong. Maybe he wants more from our relationship but can’t say it. He's afraid of being rejected.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	He's angry. And I don't blame him. I'd be angry, too. I feel so guilty, putting him through this,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	Maybe I'm just too idealistic, waiting for a knight to come riding up on his white horse…A person who is in pain because of my self-centered, school girl romantic fantasy.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346325"/>
            <a:ext cx="4038600" cy="42068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(Roger Is quiet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u="sng" dirty="0" smtClean="0">
                <a:solidFill>
                  <a:srgbClr val="0070C0"/>
                </a:solidFill>
              </a:rPr>
              <a:t>Roger thinks</a:t>
            </a:r>
            <a:r>
              <a:rPr lang="en-US" sz="1400" b="1" dirty="0" smtClean="0">
                <a:solidFill>
                  <a:srgbClr val="0070C0"/>
                </a:solidFill>
              </a:rPr>
              <a:t>: “wow. Six months”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u="sng" dirty="0" smtClean="0">
                <a:solidFill>
                  <a:srgbClr val="0070C0"/>
                </a:solidFill>
              </a:rPr>
              <a:t>Roger thinks</a:t>
            </a:r>
            <a:r>
              <a:rPr lang="en-US" sz="1400" b="1" dirty="0" smtClean="0">
                <a:solidFill>
                  <a:srgbClr val="0070C0"/>
                </a:solidFill>
              </a:rPr>
              <a:t>: Hmmm. 6 months was right after I had the car at the dealer. That means...</a:t>
            </a:r>
            <a:r>
              <a:rPr lang="en-US" sz="1400" b="1" dirty="0" err="1" smtClean="0">
                <a:solidFill>
                  <a:srgbClr val="0070C0"/>
                </a:solidFill>
              </a:rPr>
              <a:t>lemme</a:t>
            </a:r>
            <a:r>
              <a:rPr lang="en-US" sz="1400" b="1" dirty="0" smtClean="0">
                <a:solidFill>
                  <a:srgbClr val="0070C0"/>
                </a:solidFill>
              </a:rPr>
              <a:t> check the odometer. Whoa! I am way overdue  for an oil change here.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	And I'm </a:t>
            </a:r>
            <a:r>
              <a:rPr lang="en-US" sz="1400" b="1" dirty="0" err="1" smtClean="0">
                <a:solidFill>
                  <a:srgbClr val="0070C0"/>
                </a:solidFill>
              </a:rPr>
              <a:t>gonna</a:t>
            </a:r>
            <a:r>
              <a:rPr lang="en-US" sz="1400" b="1" dirty="0" smtClean="0">
                <a:solidFill>
                  <a:srgbClr val="0070C0"/>
                </a:solidFill>
              </a:rPr>
              <a:t> have them look at the transmission again. I don't care what those morons say, it's still not shifting right.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	They'll probably say it's only a 90-day warranty. Scumbags!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	Warranty? They want a warranty? I'll give them a warranty. I'll tear it up right in their face!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121920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onstantia" pitchFamily="18" charset="0"/>
              </a:rPr>
              <a:t>Roger and Elaine have been dating for 6 months. It looks like its getting serious. One night, as drive home from the movies, Elaine casually comments:</a:t>
            </a:r>
          </a:p>
          <a:p>
            <a:endParaRPr lang="en-US">
              <a:latin typeface="Constantia" pitchFamily="18" charset="0"/>
            </a:endParaRPr>
          </a:p>
        </p:txBody>
      </p:sp>
      <p:pic>
        <p:nvPicPr>
          <p:cNvPr id="15366" name="Picture 6" descr="fathers-day-errands-l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2954338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427AD-5B8C-4BAC-95FB-875762A45E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514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1054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Elaine finally says: Roger?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Please don't torture yourself like this. Maybe I should never have...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"I'm such a fool. I mean, I know there's no knight. I really know that. It's silly. There's no knight, and there's no horse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"You think I'm a fool, don't you?“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"It's just that... it's that I... I need some time,"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Long Pause….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“Ok, then.  Thank you, Roger,“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That night, Elaine lies on her bed, a conflicted, tortured soul, and weeps until dawn.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The next day Elaine will call three friends, sort endlessly through her last conversation with Roger and try desperately to understand where it all suddenly went wrong.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4343400" cy="5562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Yes?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What?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"There's no horse?"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No, of course not!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“Uh, Ok…“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Roger is thinking:  Horse? where did the horse come from?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Uh, you’re welcome!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Roger gets back to his place, turns on the TV and starts watching an old war movie.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	A tiny voice in the far recesses of his mind tells him that something major was going on back in the car, but he has no idea what it was.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The  next day Roger will run into a mutual friend and casually ask: “By the way, do you know if Elaine ever had a horse?”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400" dirty="0"/>
          </a:p>
        </p:txBody>
      </p:sp>
      <p:pic>
        <p:nvPicPr>
          <p:cNvPr id="5" name="Picture 4" descr="SuperStock_255-118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717CF-4643-4B46-8703-EFAB39EE9C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Another Difference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4" descr="http://www.ahyer.com/brokers/11722-ezespz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63675"/>
            <a:ext cx="60960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www.ahyer.com/brokers/11722-ezespz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63675"/>
            <a:ext cx="60960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2362200" y="657225"/>
            <a:ext cx="4005263" cy="6886575"/>
          </a:xfrm>
          <a:custGeom>
            <a:avLst/>
            <a:gdLst>
              <a:gd name="connsiteX0" fmla="*/ 649459 w 4004603"/>
              <a:gd name="connsiteY0" fmla="*/ 902677 h 6886135"/>
              <a:gd name="connsiteX1" fmla="*/ 832339 w 4004603"/>
              <a:gd name="connsiteY1" fmla="*/ 1324708 h 6886135"/>
              <a:gd name="connsiteX2" fmla="*/ 888610 w 4004603"/>
              <a:gd name="connsiteY2" fmla="*/ 1901484 h 6886135"/>
              <a:gd name="connsiteX3" fmla="*/ 691662 w 4004603"/>
              <a:gd name="connsiteY3" fmla="*/ 2534530 h 6886135"/>
              <a:gd name="connsiteX4" fmla="*/ 593188 w 4004603"/>
              <a:gd name="connsiteY4" fmla="*/ 2801816 h 6886135"/>
              <a:gd name="connsiteX5" fmla="*/ 466579 w 4004603"/>
              <a:gd name="connsiteY5" fmla="*/ 3251982 h 6886135"/>
              <a:gd name="connsiteX6" fmla="*/ 382173 w 4004603"/>
              <a:gd name="connsiteY6" fmla="*/ 3716216 h 6886135"/>
              <a:gd name="connsiteX7" fmla="*/ 241496 w 4004603"/>
              <a:gd name="connsiteY7" fmla="*/ 3955367 h 6886135"/>
              <a:gd name="connsiteX8" fmla="*/ 227428 w 4004603"/>
              <a:gd name="connsiteY8" fmla="*/ 3997570 h 6886135"/>
              <a:gd name="connsiteX9" fmla="*/ 1606062 w 4004603"/>
              <a:gd name="connsiteY9" fmla="*/ 4982308 h 6886135"/>
              <a:gd name="connsiteX10" fmla="*/ 2042160 w 4004603"/>
              <a:gd name="connsiteY10" fmla="*/ 6009250 h 6886135"/>
              <a:gd name="connsiteX11" fmla="*/ 2070296 w 4004603"/>
              <a:gd name="connsiteY11" fmla="*/ 6009250 h 6886135"/>
              <a:gd name="connsiteX12" fmla="*/ 3730283 w 4004603"/>
              <a:gd name="connsiteY12" fmla="*/ 6037385 h 6886135"/>
              <a:gd name="connsiteX13" fmla="*/ 3716216 w 4004603"/>
              <a:gd name="connsiteY13" fmla="*/ 6023317 h 6886135"/>
              <a:gd name="connsiteX14" fmla="*/ 3744351 w 4004603"/>
              <a:gd name="connsiteY14" fmla="*/ 860474 h 6886135"/>
              <a:gd name="connsiteX15" fmla="*/ 3716216 w 4004603"/>
              <a:gd name="connsiteY15" fmla="*/ 860474 h 6886135"/>
              <a:gd name="connsiteX16" fmla="*/ 649459 w 4004603"/>
              <a:gd name="connsiteY16" fmla="*/ 902677 h 688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04603" h="6886135">
                <a:moveTo>
                  <a:pt x="649459" y="902677"/>
                </a:moveTo>
                <a:cubicBezTo>
                  <a:pt x="720970" y="1030458"/>
                  <a:pt x="792481" y="1158240"/>
                  <a:pt x="832339" y="1324708"/>
                </a:cubicBezTo>
                <a:cubicBezTo>
                  <a:pt x="872197" y="1491176"/>
                  <a:pt x="912056" y="1699847"/>
                  <a:pt x="888610" y="1901484"/>
                </a:cubicBezTo>
                <a:cubicBezTo>
                  <a:pt x="865164" y="2103121"/>
                  <a:pt x="740899" y="2384475"/>
                  <a:pt x="691662" y="2534530"/>
                </a:cubicBezTo>
                <a:cubicBezTo>
                  <a:pt x="642425" y="2684585"/>
                  <a:pt x="630702" y="2682241"/>
                  <a:pt x="593188" y="2801816"/>
                </a:cubicBezTo>
                <a:cubicBezTo>
                  <a:pt x="555674" y="2921391"/>
                  <a:pt x="501748" y="3099582"/>
                  <a:pt x="466579" y="3251982"/>
                </a:cubicBezTo>
                <a:cubicBezTo>
                  <a:pt x="431410" y="3404382"/>
                  <a:pt x="419687" y="3598985"/>
                  <a:pt x="382173" y="3716216"/>
                </a:cubicBezTo>
                <a:cubicBezTo>
                  <a:pt x="344659" y="3833447"/>
                  <a:pt x="267287" y="3908475"/>
                  <a:pt x="241496" y="3955367"/>
                </a:cubicBezTo>
                <a:cubicBezTo>
                  <a:pt x="215705" y="4002259"/>
                  <a:pt x="0" y="3826413"/>
                  <a:pt x="227428" y="3997570"/>
                </a:cubicBezTo>
                <a:cubicBezTo>
                  <a:pt x="454856" y="4168727"/>
                  <a:pt x="1303607" y="4647028"/>
                  <a:pt x="1606062" y="4982308"/>
                </a:cubicBezTo>
                <a:cubicBezTo>
                  <a:pt x="1908517" y="5317588"/>
                  <a:pt x="1964788" y="5838093"/>
                  <a:pt x="2042160" y="6009250"/>
                </a:cubicBezTo>
                <a:cubicBezTo>
                  <a:pt x="2119532" y="6180407"/>
                  <a:pt x="2070296" y="6009250"/>
                  <a:pt x="2070296" y="6009250"/>
                </a:cubicBezTo>
                <a:lnTo>
                  <a:pt x="3730283" y="6037385"/>
                </a:lnTo>
                <a:cubicBezTo>
                  <a:pt x="4004603" y="6039730"/>
                  <a:pt x="3713871" y="6886135"/>
                  <a:pt x="3716216" y="6023317"/>
                </a:cubicBezTo>
                <a:cubicBezTo>
                  <a:pt x="3718561" y="5160499"/>
                  <a:pt x="3744351" y="1720948"/>
                  <a:pt x="3744351" y="860474"/>
                </a:cubicBezTo>
                <a:cubicBezTo>
                  <a:pt x="3744351" y="0"/>
                  <a:pt x="3716216" y="860474"/>
                  <a:pt x="3716216" y="860474"/>
                </a:cubicBezTo>
                <a:lnTo>
                  <a:pt x="649459" y="9026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02338" y="4071938"/>
            <a:ext cx="1360487" cy="2952750"/>
          </a:xfrm>
          <a:custGeom>
            <a:avLst/>
            <a:gdLst>
              <a:gd name="connsiteX0" fmla="*/ 32825 w 1359877"/>
              <a:gd name="connsiteY0" fmla="*/ 429065 h 2951870"/>
              <a:gd name="connsiteX1" fmla="*/ 201637 w 1359877"/>
              <a:gd name="connsiteY1" fmla="*/ 738554 h 2951870"/>
              <a:gd name="connsiteX2" fmla="*/ 159434 w 1359877"/>
              <a:gd name="connsiteY2" fmla="*/ 1048043 h 2951870"/>
              <a:gd name="connsiteX3" fmla="*/ 215705 w 1359877"/>
              <a:gd name="connsiteY3" fmla="*/ 1019908 h 2951870"/>
              <a:gd name="connsiteX4" fmla="*/ 497059 w 1359877"/>
              <a:gd name="connsiteY4" fmla="*/ 1216855 h 2951870"/>
              <a:gd name="connsiteX5" fmla="*/ 792480 w 1359877"/>
              <a:gd name="connsiteY5" fmla="*/ 1371600 h 2951870"/>
              <a:gd name="connsiteX6" fmla="*/ 989428 w 1359877"/>
              <a:gd name="connsiteY6" fmla="*/ 1596683 h 2951870"/>
              <a:gd name="connsiteX7" fmla="*/ 1116037 w 1359877"/>
              <a:gd name="connsiteY7" fmla="*/ 1821766 h 2951870"/>
              <a:gd name="connsiteX8" fmla="*/ 1284850 w 1359877"/>
              <a:gd name="connsiteY8" fmla="*/ 2229729 h 2951870"/>
              <a:gd name="connsiteX9" fmla="*/ 1341120 w 1359877"/>
              <a:gd name="connsiteY9" fmla="*/ 2539218 h 2951870"/>
              <a:gd name="connsiteX10" fmla="*/ 1172308 w 1359877"/>
              <a:gd name="connsiteY10" fmla="*/ 2581421 h 2951870"/>
              <a:gd name="connsiteX11" fmla="*/ 525194 w 1359877"/>
              <a:gd name="connsiteY11" fmla="*/ 2581421 h 2951870"/>
              <a:gd name="connsiteX12" fmla="*/ 145367 w 1359877"/>
              <a:gd name="connsiteY12" fmla="*/ 2581421 h 2951870"/>
              <a:gd name="connsiteX13" fmla="*/ 18757 w 1359877"/>
              <a:gd name="connsiteY13" fmla="*/ 2581421 h 2951870"/>
              <a:gd name="connsiteX14" fmla="*/ 32825 w 1359877"/>
              <a:gd name="connsiteY14" fmla="*/ 358726 h 2951870"/>
              <a:gd name="connsiteX15" fmla="*/ 32825 w 1359877"/>
              <a:gd name="connsiteY15" fmla="*/ 429065 h 295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9877" h="2951870">
                <a:moveTo>
                  <a:pt x="32825" y="429065"/>
                </a:moveTo>
                <a:cubicBezTo>
                  <a:pt x="60960" y="492370"/>
                  <a:pt x="180536" y="635391"/>
                  <a:pt x="201637" y="738554"/>
                </a:cubicBezTo>
                <a:cubicBezTo>
                  <a:pt x="222738" y="841717"/>
                  <a:pt x="157089" y="1001151"/>
                  <a:pt x="159434" y="1048043"/>
                </a:cubicBezTo>
                <a:cubicBezTo>
                  <a:pt x="161779" y="1094935"/>
                  <a:pt x="159434" y="991773"/>
                  <a:pt x="215705" y="1019908"/>
                </a:cubicBezTo>
                <a:cubicBezTo>
                  <a:pt x="271976" y="1048043"/>
                  <a:pt x="400930" y="1158240"/>
                  <a:pt x="497059" y="1216855"/>
                </a:cubicBezTo>
                <a:cubicBezTo>
                  <a:pt x="593188" y="1275470"/>
                  <a:pt x="710419" y="1308295"/>
                  <a:pt x="792480" y="1371600"/>
                </a:cubicBezTo>
                <a:cubicBezTo>
                  <a:pt x="874541" y="1434905"/>
                  <a:pt x="935502" y="1521655"/>
                  <a:pt x="989428" y="1596683"/>
                </a:cubicBezTo>
                <a:cubicBezTo>
                  <a:pt x="1043354" y="1671711"/>
                  <a:pt x="1066800" y="1716258"/>
                  <a:pt x="1116037" y="1821766"/>
                </a:cubicBezTo>
                <a:cubicBezTo>
                  <a:pt x="1165274" y="1927274"/>
                  <a:pt x="1247336" y="2110154"/>
                  <a:pt x="1284850" y="2229729"/>
                </a:cubicBezTo>
                <a:cubicBezTo>
                  <a:pt x="1322364" y="2349304"/>
                  <a:pt x="1359877" y="2480603"/>
                  <a:pt x="1341120" y="2539218"/>
                </a:cubicBezTo>
                <a:cubicBezTo>
                  <a:pt x="1322363" y="2597833"/>
                  <a:pt x="1308296" y="2574387"/>
                  <a:pt x="1172308" y="2581421"/>
                </a:cubicBezTo>
                <a:cubicBezTo>
                  <a:pt x="1036320" y="2588455"/>
                  <a:pt x="525194" y="2581421"/>
                  <a:pt x="525194" y="2581421"/>
                </a:cubicBezTo>
                <a:lnTo>
                  <a:pt x="145367" y="2581421"/>
                </a:lnTo>
                <a:cubicBezTo>
                  <a:pt x="60961" y="2581421"/>
                  <a:pt x="37514" y="2951870"/>
                  <a:pt x="18757" y="2581421"/>
                </a:cubicBezTo>
                <a:cubicBezTo>
                  <a:pt x="0" y="2210972"/>
                  <a:pt x="23447" y="717452"/>
                  <a:pt x="32825" y="358726"/>
                </a:cubicBezTo>
                <a:cubicBezTo>
                  <a:pt x="42203" y="0"/>
                  <a:pt x="4690" y="365760"/>
                  <a:pt x="32825" y="429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10000" y="1371600"/>
            <a:ext cx="1901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empus Sans ITC" pitchFamily="82" charset="0"/>
              </a:rPr>
              <a:t>Criticism</a:t>
            </a:r>
          </a:p>
        </p:txBody>
      </p:sp>
      <p:cxnSp>
        <p:nvCxnSpPr>
          <p:cNvPr id="21" name="Straight Arrow Connector 20"/>
          <p:cNvCxnSpPr>
            <a:stCxn id="17" idx="1"/>
          </p:cNvCxnSpPr>
          <p:nvPr/>
        </p:nvCxnSpPr>
        <p:spPr>
          <a:xfrm rot="10800000" flipV="1">
            <a:off x="1219200" y="1695450"/>
            <a:ext cx="2590800" cy="361950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9" name="Picture 5" descr="C:\Users\Owner\AppData\Local\Microsoft\Windows\Temporary Internet Files\Content.IE5\SPIZYAX2\MM9002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31988"/>
            <a:ext cx="2841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>
            <a:stCxn id="17" idx="3"/>
          </p:cNvCxnSpPr>
          <p:nvPr/>
        </p:nvCxnSpPr>
        <p:spPr>
          <a:xfrm>
            <a:off x="5711825" y="1695450"/>
            <a:ext cx="1679575" cy="590550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C:\Users\Owner\AppData\Local\Microsoft\Windows\Temporary Internet Files\Content.IE5\SPIZYAX2\MM9002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438" y="2084388"/>
            <a:ext cx="284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rot="16200000" flipH="1">
            <a:off x="5524500" y="2019300"/>
            <a:ext cx="1219200" cy="685800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 descr="C:\Users\Owner\AppData\Local\Microsoft\Windows\Temporary Internet Files\Content.IE5\SPIZYAX2\MM9002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743200"/>
            <a:ext cx="2841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>
            <a:off x="5791200" y="1752600"/>
            <a:ext cx="1143000" cy="762000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" descr="C:\Users\Owner\AppData\Local\Microsoft\Windows\Temporary Internet Files\Content.IE5\SPIZYAX2\MM9002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2209800"/>
            <a:ext cx="284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>
            <a:off x="5791200" y="1752600"/>
            <a:ext cx="1295400" cy="1143000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5" descr="C:\Users\Owner\AppData\Local\Microsoft\Windows\Temporary Internet Files\Content.IE5\SPIZYAX2\MM9002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508250"/>
            <a:ext cx="2841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02123-7558-4C6D-B9E8-65E967F8FD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pperplate Gothic Bold" pitchFamily="34" charset="0"/>
              </a:rPr>
              <a:t>Your Job- Go From A to B</a:t>
            </a:r>
            <a:endParaRPr lang="en-US" sz="4400" b="1" dirty="0">
              <a:solidFill>
                <a:srgbClr val="7030A0"/>
              </a:solidFill>
              <a:latin typeface="Copperplate Gothic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294E9-2338-4EDC-923B-C763285FF3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Men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25425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 BLANCA" pitchFamily="2" charset="0"/>
              </a:rPr>
              <a:t>Women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 BLANC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3622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24384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Kevin\AppData\Local\Microsoft\Windows\Temporary Internet Files\Content.IE5\E825DPUU\MM90017810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788" y="2286000"/>
            <a:ext cx="1423988" cy="990600"/>
          </a:xfrm>
          <a:prstGeom prst="rect">
            <a:avLst/>
          </a:prstGeom>
          <a:noFill/>
        </p:spPr>
      </p:pic>
      <p:pic>
        <p:nvPicPr>
          <p:cNvPr id="15" name="Picture 3" descr="ATT13853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733800"/>
            <a:ext cx="4191000" cy="2743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600200" y="48254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48254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133600" y="48006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315200" y="48006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52482 -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17" grpId="0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5916</TotalTime>
  <Words>622</Words>
  <Application>Microsoft Office PowerPoint</Application>
  <PresentationFormat>On-screen Show (4:3)</PresentationFormat>
  <Paragraphs>199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Differences: Talkers, Doers, Thinkers, Planners</vt:lpstr>
      <vt:lpstr>Slide 2</vt:lpstr>
      <vt:lpstr>President Spencer W. Kimball</vt:lpstr>
      <vt:lpstr>Success in Marriage</vt:lpstr>
      <vt:lpstr>Men’s Brains            Vs         Women’s Brains</vt:lpstr>
      <vt:lpstr>Men and Women</vt:lpstr>
      <vt:lpstr>Slide 7</vt:lpstr>
      <vt:lpstr>Another Difference</vt:lpstr>
      <vt:lpstr>Your Job- Go From A to B</vt:lpstr>
      <vt:lpstr>Four Basic Personality Styles</vt:lpstr>
      <vt:lpstr>How might we ‘resist’ the Spirit?</vt:lpstr>
      <vt:lpstr> Beliefs        Emotions                  Actions</vt:lpstr>
      <vt:lpstr>  Beliefs                     Emotions                          Actions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101</dc:title>
  <dc:creator>Kevin Hinckley</dc:creator>
  <cp:lastModifiedBy>Kevin</cp:lastModifiedBy>
  <cp:revision>222</cp:revision>
  <dcterms:created xsi:type="dcterms:W3CDTF">2010-02-23T23:30:07Z</dcterms:created>
  <dcterms:modified xsi:type="dcterms:W3CDTF">2011-01-31T19:31:04Z</dcterms:modified>
</cp:coreProperties>
</file>