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3" r:id="rId3"/>
    <p:sldId id="267" r:id="rId4"/>
    <p:sldId id="258" r:id="rId5"/>
    <p:sldId id="259" r:id="rId6"/>
    <p:sldId id="264" r:id="rId7"/>
    <p:sldId id="261" r:id="rId8"/>
    <p:sldId id="262" r:id="rId9"/>
    <p:sldId id="265" r:id="rId10"/>
    <p:sldId id="266" r:id="rId11"/>
    <p:sldId id="26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0DCCD-4F72-4AAB-800C-F6C30BDA81C2}" type="datetimeFigureOut">
              <a:rPr lang="en-US" smtClean="0"/>
              <a:pPr/>
              <a:t>7/18/2012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991B90-72F5-42BF-BE4E-9B76FE7C09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793FAB18-7469-4EBE-AA6D-BD6096C0FBAA}" type="datetimeFigureOut">
              <a:rPr lang="en-US" smtClean="0"/>
              <a:pPr/>
              <a:t>7/18/2012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CB004D9E-9DE5-4D97-94BF-D46B2F8D559F}"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3FAB18-7469-4EBE-AA6D-BD6096C0FBAA}" type="datetimeFigureOut">
              <a:rPr lang="en-US" smtClean="0"/>
              <a:pPr/>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04D9E-9DE5-4D97-94BF-D46B2F8D559F}"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3FAB18-7469-4EBE-AA6D-BD6096C0FBAA}" type="datetimeFigureOut">
              <a:rPr lang="en-US" smtClean="0"/>
              <a:pPr/>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04D9E-9DE5-4D97-94BF-D46B2F8D559F}"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93FAB18-7469-4EBE-AA6D-BD6096C0FBAA}" type="datetimeFigureOut">
              <a:rPr lang="en-US" smtClean="0"/>
              <a:pPr/>
              <a:t>7/18/2012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04D9E-9DE5-4D97-94BF-D46B2F8D559F}"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93FAB18-7469-4EBE-AA6D-BD6096C0FBAA}" type="datetimeFigureOut">
              <a:rPr lang="en-US" smtClean="0"/>
              <a:pPr/>
              <a:t>7/18/2012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CB004D9E-9DE5-4D97-94BF-D46B2F8D559F}"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93FAB18-7469-4EBE-AA6D-BD6096C0FBAA}" type="datetimeFigureOut">
              <a:rPr lang="en-US" smtClean="0"/>
              <a:pPr/>
              <a:t>7/18/2012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04D9E-9DE5-4D97-94BF-D46B2F8D559F}"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93FAB18-7469-4EBE-AA6D-BD6096C0FBAA}" type="datetimeFigureOut">
              <a:rPr lang="en-US" smtClean="0"/>
              <a:pPr/>
              <a:t>7/18/2012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04D9E-9DE5-4D97-94BF-D46B2F8D559F}"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3FAB18-7469-4EBE-AA6D-BD6096C0FBAA}" type="datetimeFigureOut">
              <a:rPr lang="en-US" smtClean="0"/>
              <a:pPr/>
              <a:t>7/18/2012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04D9E-9DE5-4D97-94BF-D46B2F8D559F}"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FAB18-7469-4EBE-AA6D-BD6096C0FBAA}" type="datetimeFigureOut">
              <a:rPr lang="en-US" smtClean="0"/>
              <a:pPr/>
              <a:t>7/18/2012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04D9E-9DE5-4D97-94BF-D46B2F8D559F}"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3FAB18-7469-4EBE-AA6D-BD6096C0FBAA}" type="datetimeFigureOut">
              <a:rPr lang="en-US" smtClean="0"/>
              <a:pPr/>
              <a:t>7/18/2012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04D9E-9DE5-4D97-94BF-D46B2F8D559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3FAB18-7469-4EBE-AA6D-BD6096C0FBAA}" type="datetimeFigureOut">
              <a:rPr lang="en-US" smtClean="0"/>
              <a:pPr/>
              <a:t>7/18/2012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04D9E-9DE5-4D97-94BF-D46B2F8D559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93FAB18-7469-4EBE-AA6D-BD6096C0FBAA}" type="datetimeFigureOut">
              <a:rPr lang="en-US" smtClean="0"/>
              <a:pPr/>
              <a:t>7/18/2012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B004D9E-9DE5-4D97-94BF-D46B2F8D559F}"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file:///C:\Users\Owner\Videos\God's%20Chisel\00022-00001.mpg"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journeys4good.com/wp-content/uploads/2012/02/Mirror-Thestir.cafemom.com_.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09600" y="228600"/>
            <a:ext cx="6858000" cy="990600"/>
          </a:xfrm>
        </p:spPr>
        <p:txBody>
          <a:bodyPr>
            <a:noAutofit/>
          </a:bodyPr>
          <a:lstStyle/>
          <a:p>
            <a:pPr algn="l"/>
            <a:r>
              <a:rPr lang="en-US" sz="4400" b="1" dirty="0" smtClean="0">
                <a:solidFill>
                  <a:schemeClr val="bg1"/>
                </a:solidFill>
              </a:rPr>
              <a:t>The Atonement </a:t>
            </a:r>
            <a:br>
              <a:rPr lang="en-US" sz="4400" b="1" dirty="0" smtClean="0">
                <a:solidFill>
                  <a:schemeClr val="bg1"/>
                </a:solidFill>
              </a:rPr>
            </a:br>
            <a:r>
              <a:rPr lang="en-US" sz="4400" b="1" dirty="0" smtClean="0">
                <a:solidFill>
                  <a:schemeClr val="bg1"/>
                </a:solidFill>
              </a:rPr>
              <a:t>and Self Image</a:t>
            </a:r>
            <a:endParaRPr lang="en-US" sz="4400" b="1" dirty="0">
              <a:solidFill>
                <a:schemeClr val="bg1"/>
              </a:solidFill>
            </a:endParaRPr>
          </a:p>
        </p:txBody>
      </p:sp>
      <p:sp>
        <p:nvSpPr>
          <p:cNvPr id="3" name="Subtitle 2"/>
          <p:cNvSpPr>
            <a:spLocks noGrp="1"/>
          </p:cNvSpPr>
          <p:nvPr>
            <p:ph type="subTitle" idx="1"/>
          </p:nvPr>
        </p:nvSpPr>
        <p:spPr>
          <a:xfrm rot="5400000">
            <a:off x="5295900" y="3009900"/>
            <a:ext cx="6858000" cy="533400"/>
          </a:xfrm>
        </p:spPr>
        <p:txBody>
          <a:bodyPr/>
          <a:lstStyle/>
          <a:p>
            <a:r>
              <a:rPr lang="en-US" dirty="0" smtClean="0">
                <a:solidFill>
                  <a:schemeClr val="bg1"/>
                </a:solidFill>
              </a:rPr>
              <a:t>www.kevinhinckley.com</a:t>
            </a:r>
            <a:endParaRPr lang="en-US"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lightplanet.com/mormons/book_of_mormon/people/alma-younger.jpg"/>
          <p:cNvPicPr>
            <a:picLocks noChangeAspect="1" noChangeArrowheads="1"/>
          </p:cNvPicPr>
          <p:nvPr/>
        </p:nvPicPr>
        <p:blipFill>
          <a:blip r:embed="rId3" cstate="print"/>
          <a:srcRect/>
          <a:stretch>
            <a:fillRect/>
          </a:stretch>
        </p:blipFill>
        <p:spPr bwMode="auto">
          <a:xfrm>
            <a:off x="0" y="-44219"/>
            <a:ext cx="9144000" cy="6902219"/>
          </a:xfrm>
          <a:prstGeom prst="rect">
            <a:avLst/>
          </a:prstGeom>
          <a:noFill/>
        </p:spPr>
      </p:pic>
      <p:sp>
        <p:nvSpPr>
          <p:cNvPr id="2" name="Title 1"/>
          <p:cNvSpPr>
            <a:spLocks noGrp="1"/>
          </p:cNvSpPr>
          <p:nvPr>
            <p:ph type="title"/>
          </p:nvPr>
        </p:nvSpPr>
        <p:spPr>
          <a:xfrm>
            <a:off x="457200" y="0"/>
            <a:ext cx="8229600" cy="609600"/>
          </a:xfrm>
        </p:spPr>
        <p:txBody>
          <a:bodyPr/>
          <a:lstStyle/>
          <a:p>
            <a:r>
              <a:rPr lang="en-US" b="1" dirty="0" smtClean="0">
                <a:solidFill>
                  <a:schemeClr val="bg1"/>
                </a:solidFill>
              </a:rPr>
              <a:t>Power of Thoughts</a:t>
            </a:r>
            <a:endParaRPr lang="en-US" b="1" dirty="0">
              <a:solidFill>
                <a:schemeClr val="bg1"/>
              </a:solidFill>
            </a:endParaRPr>
          </a:p>
        </p:txBody>
      </p:sp>
      <p:sp>
        <p:nvSpPr>
          <p:cNvPr id="3" name="Content Placeholder 2"/>
          <p:cNvSpPr>
            <a:spLocks noGrp="1"/>
          </p:cNvSpPr>
          <p:nvPr>
            <p:ph sz="quarter" idx="1"/>
          </p:nvPr>
        </p:nvSpPr>
        <p:spPr>
          <a:xfrm>
            <a:off x="152400" y="762000"/>
            <a:ext cx="4572000" cy="5791200"/>
          </a:xfrm>
          <a:solidFill>
            <a:schemeClr val="accent6">
              <a:lumMod val="50000"/>
              <a:alpha val="67000"/>
            </a:schemeClr>
          </a:solidFill>
          <a:effectLst>
            <a:softEdge rad="317500"/>
          </a:effectLst>
        </p:spPr>
        <p:txBody>
          <a:bodyPr>
            <a:normAutofit fontScale="55000" lnSpcReduction="20000"/>
          </a:bodyPr>
          <a:lstStyle/>
          <a:p>
            <a:r>
              <a:rPr lang="en-US" b="1" dirty="0" smtClean="0">
                <a:solidFill>
                  <a:schemeClr val="bg1"/>
                </a:solidFill>
                <a:effectLst>
                  <a:outerShdw blurRad="38100" dist="38100" dir="2700000" algn="tl">
                    <a:srgbClr val="000000">
                      <a:alpha val="43137"/>
                    </a:srgbClr>
                  </a:outerShdw>
                </a:effectLst>
              </a:rPr>
              <a:t>12 But I was racked with eternal torment, for my soul was …racked with all my sins.</a:t>
            </a:r>
          </a:p>
          <a:p>
            <a:r>
              <a:rPr lang="en-US" b="1" dirty="0" smtClean="0">
                <a:solidFill>
                  <a:schemeClr val="bg1"/>
                </a:solidFill>
                <a:effectLst>
                  <a:outerShdw blurRad="38100" dist="38100" dir="2700000" algn="tl">
                    <a:srgbClr val="000000">
                      <a:alpha val="43137"/>
                    </a:srgbClr>
                  </a:outerShdw>
                </a:effectLst>
              </a:rPr>
              <a:t>13 Yea, I did remember all my sins and iniquities, for which I was tormented with the pains of hell; yea, I saw that I had rebelled against my God, and that I had not kept his holy commandments.</a:t>
            </a:r>
          </a:p>
          <a:p>
            <a:r>
              <a:rPr lang="en-US" b="1" dirty="0" smtClean="0">
                <a:solidFill>
                  <a:schemeClr val="bg1"/>
                </a:solidFill>
                <a:effectLst>
                  <a:outerShdw blurRad="38100" dist="38100" dir="2700000" algn="tl">
                    <a:srgbClr val="000000">
                      <a:alpha val="43137"/>
                    </a:srgbClr>
                  </a:outerShdw>
                </a:effectLst>
              </a:rPr>
              <a:t>14 Yea….the very thought of coming into the presence of my God did rack my soul with inexpressible horror.</a:t>
            </a:r>
          </a:p>
          <a:p>
            <a:r>
              <a:rPr lang="en-US" b="1" dirty="0" smtClean="0">
                <a:solidFill>
                  <a:schemeClr val="bg1"/>
                </a:solidFill>
                <a:effectLst>
                  <a:outerShdw blurRad="38100" dist="38100" dir="2700000" algn="tl">
                    <a:srgbClr val="000000">
                      <a:alpha val="43137"/>
                    </a:srgbClr>
                  </a:outerShdw>
                </a:effectLst>
              </a:rPr>
              <a:t>15 Oh, thought I, that I could be banished and become extinct both soul and body, that I might not be brought to stand in the presence of my God, to be judged of my deeds.</a:t>
            </a:r>
          </a:p>
          <a:p>
            <a:r>
              <a:rPr lang="en-US" b="1" dirty="0" smtClean="0">
                <a:solidFill>
                  <a:schemeClr val="bg1"/>
                </a:solidFill>
                <a:effectLst>
                  <a:outerShdw blurRad="38100" dist="38100" dir="2700000" algn="tl">
                    <a:srgbClr val="000000">
                      <a:alpha val="43137"/>
                    </a:srgbClr>
                  </a:outerShdw>
                </a:effectLst>
              </a:rPr>
              <a:t>17 And it came to pass …, </a:t>
            </a:r>
            <a:r>
              <a:rPr lang="en-US" b="1" i="1" u="sng" dirty="0" smtClean="0">
                <a:solidFill>
                  <a:schemeClr val="bg1"/>
                </a:solidFill>
                <a:effectLst>
                  <a:outerShdw blurRad="38100" dist="38100" dir="2700000" algn="tl">
                    <a:srgbClr val="000000">
                      <a:alpha val="43137"/>
                    </a:srgbClr>
                  </a:outerShdw>
                </a:effectLst>
              </a:rPr>
              <a:t>I remembered </a:t>
            </a:r>
            <a:r>
              <a:rPr lang="en-US" b="1" dirty="0" smtClean="0">
                <a:solidFill>
                  <a:schemeClr val="bg1"/>
                </a:solidFill>
                <a:effectLst>
                  <a:outerShdw blurRad="38100" dist="38100" dir="2700000" algn="tl">
                    <a:srgbClr val="000000">
                      <a:alpha val="43137"/>
                    </a:srgbClr>
                  </a:outerShdw>
                </a:effectLst>
              </a:rPr>
              <a:t>also to have heard my father prophesy unto the people concerning the coming of one Jesus Christ, a Son of God, to atone for the sins of the world.</a:t>
            </a:r>
          </a:p>
          <a:p>
            <a:r>
              <a:rPr lang="en-US" b="1" dirty="0" smtClean="0">
                <a:solidFill>
                  <a:schemeClr val="bg1"/>
                </a:solidFill>
                <a:effectLst>
                  <a:outerShdw blurRad="38100" dist="38100" dir="2700000" algn="tl">
                    <a:srgbClr val="000000">
                      <a:alpha val="43137"/>
                    </a:srgbClr>
                  </a:outerShdw>
                </a:effectLst>
              </a:rPr>
              <a:t>18 Now, </a:t>
            </a:r>
            <a:r>
              <a:rPr lang="en-US" b="1" i="1" u="sng" dirty="0" smtClean="0">
                <a:solidFill>
                  <a:schemeClr val="bg1"/>
                </a:solidFill>
                <a:effectLst>
                  <a:outerShdw blurRad="38100" dist="38100" dir="2700000" algn="tl">
                    <a:srgbClr val="000000">
                      <a:alpha val="43137"/>
                    </a:srgbClr>
                  </a:outerShdw>
                </a:effectLst>
              </a:rPr>
              <a:t>as my mind caught hold upon this thought</a:t>
            </a:r>
            <a:r>
              <a:rPr lang="en-US" b="1" dirty="0" smtClean="0">
                <a:solidFill>
                  <a:schemeClr val="bg1"/>
                </a:solidFill>
                <a:effectLst>
                  <a:outerShdw blurRad="38100" dist="38100" dir="2700000" algn="tl">
                    <a:srgbClr val="000000">
                      <a:alpha val="43137"/>
                    </a:srgbClr>
                  </a:outerShdw>
                </a:effectLst>
              </a:rPr>
              <a:t>, I cried within my heart: O Jesus, thou Son of God, have mercy on me, who am in the gall of bitterness, and am encircled about by the everlasting chains of death.</a:t>
            </a:r>
          </a:p>
          <a:p>
            <a:r>
              <a:rPr lang="en-US" b="1" dirty="0" smtClean="0">
                <a:solidFill>
                  <a:schemeClr val="bg1"/>
                </a:solidFill>
                <a:effectLst>
                  <a:outerShdw blurRad="38100" dist="38100" dir="2700000" algn="tl">
                    <a:srgbClr val="000000">
                      <a:alpha val="43137"/>
                    </a:srgbClr>
                  </a:outerShdw>
                </a:effectLst>
              </a:rPr>
              <a:t>19 </a:t>
            </a:r>
            <a:r>
              <a:rPr lang="en-US" b="1" i="1" u="sng" dirty="0" smtClean="0">
                <a:solidFill>
                  <a:schemeClr val="bg1"/>
                </a:solidFill>
                <a:effectLst>
                  <a:outerShdw blurRad="38100" dist="38100" dir="2700000" algn="tl">
                    <a:srgbClr val="000000">
                      <a:alpha val="43137"/>
                    </a:srgbClr>
                  </a:outerShdw>
                </a:effectLst>
              </a:rPr>
              <a:t>And now, behold, when I thought this</a:t>
            </a:r>
            <a:r>
              <a:rPr lang="en-US" b="1" dirty="0" smtClean="0">
                <a:solidFill>
                  <a:schemeClr val="bg1"/>
                </a:solidFill>
                <a:effectLst>
                  <a:outerShdw blurRad="38100" dist="38100" dir="2700000" algn="tl">
                    <a:srgbClr val="000000">
                      <a:alpha val="43137"/>
                    </a:srgbClr>
                  </a:outerShdw>
                </a:effectLst>
              </a:rPr>
              <a:t>, I could remember my pains no more; yea, I was harrowed up by the memory of my sins no more.</a:t>
            </a:r>
          </a:p>
          <a:p>
            <a:r>
              <a:rPr lang="en-US" b="1" dirty="0" smtClean="0">
                <a:solidFill>
                  <a:schemeClr val="bg1"/>
                </a:solidFill>
                <a:effectLst>
                  <a:outerShdw blurRad="38100" dist="38100" dir="2700000" algn="tl">
                    <a:srgbClr val="000000">
                      <a:alpha val="43137"/>
                    </a:srgbClr>
                  </a:outerShdw>
                </a:effectLst>
              </a:rPr>
              <a:t>20 And oh, what joy, and what marvelous light I did behold; yea, my soul was filled with joy as exceeding as was my pain!</a:t>
            </a:r>
          </a:p>
          <a:p>
            <a:pPr>
              <a:buNone/>
            </a:pPr>
            <a:endParaRPr lang="en-US" b="1" dirty="0">
              <a:solidFill>
                <a:schemeClr val="bg1"/>
              </a:solidFill>
            </a:endParaRPr>
          </a:p>
        </p:txBody>
      </p:sp>
      <p:sp>
        <p:nvSpPr>
          <p:cNvPr id="5" name="TextBox 4"/>
          <p:cNvSpPr txBox="1"/>
          <p:nvPr/>
        </p:nvSpPr>
        <p:spPr>
          <a:xfrm>
            <a:off x="5257800" y="2362200"/>
            <a:ext cx="3581400" cy="3416320"/>
          </a:xfrm>
          <a:prstGeom prst="rect">
            <a:avLst/>
          </a:prstGeom>
          <a:solidFill>
            <a:schemeClr val="accent6">
              <a:lumMod val="50000"/>
              <a:alpha val="44000"/>
            </a:schemeClr>
          </a:solidFill>
          <a:effectLst>
            <a:softEdge rad="317500"/>
          </a:effectLst>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Alma 40:14 </a:t>
            </a:r>
          </a:p>
          <a:p>
            <a:r>
              <a:rPr lang="en-US" b="1" dirty="0" smtClean="0">
                <a:solidFill>
                  <a:schemeClr val="bg1"/>
                </a:solidFill>
                <a:effectLst>
                  <a:outerShdw blurRad="38100" dist="38100" dir="2700000" algn="tl">
                    <a:srgbClr val="000000">
                      <a:alpha val="43137"/>
                    </a:srgbClr>
                  </a:outerShdw>
                </a:effectLst>
              </a:rPr>
              <a:t>Now this is the state of the souls of the wicked, yea, in darkness, </a:t>
            </a:r>
          </a:p>
          <a:p>
            <a:r>
              <a:rPr lang="en-US" b="1" i="1" u="sng" dirty="0" smtClean="0">
                <a:solidFill>
                  <a:schemeClr val="bg1"/>
                </a:solidFill>
                <a:effectLst>
                  <a:outerShdw blurRad="38100" dist="38100" dir="2700000" algn="tl">
                    <a:srgbClr val="000000">
                      <a:alpha val="43137"/>
                    </a:srgbClr>
                  </a:outerShdw>
                </a:effectLst>
              </a:rPr>
              <a:t>and a state of awful, fearful looking for the fiery indignation of the wrath of God upon them; </a:t>
            </a:r>
          </a:p>
          <a:p>
            <a:r>
              <a:rPr lang="en-US" b="1" dirty="0" smtClean="0">
                <a:solidFill>
                  <a:schemeClr val="bg1"/>
                </a:solidFill>
                <a:effectLst>
                  <a:outerShdw blurRad="38100" dist="38100" dir="2700000" algn="tl">
                    <a:srgbClr val="000000">
                      <a:alpha val="43137"/>
                    </a:srgbClr>
                  </a:outerShdw>
                </a:effectLst>
              </a:rPr>
              <a:t>thus they remain in this state, as well as the righteous in paradise, until the time of their resurrection.</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20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20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20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20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xit" presetSubtype="0" fill="hold" grpId="1" nodeType="clickEffect">
                                  <p:stCondLst>
                                    <p:cond delay="0"/>
                                  </p:stCondLst>
                                  <p:childTnLst>
                                    <p:anim calcmode="lin" valueType="num">
                                      <p:cBhvr>
                                        <p:cTn id="51" dur="1000"/>
                                        <p:tgtEl>
                                          <p:spTgt spid="5">
                                            <p:txEl>
                                              <p:pRg st="0" end="0"/>
                                            </p:txEl>
                                          </p:spTgt>
                                        </p:tgtEl>
                                        <p:attrNameLst>
                                          <p:attrName>ppt_x</p:attrName>
                                        </p:attrNameLst>
                                      </p:cBhvr>
                                      <p:tavLst>
                                        <p:tav tm="0">
                                          <p:val>
                                            <p:strVal val="ppt_x"/>
                                          </p:val>
                                        </p:tav>
                                        <p:tav tm="100000">
                                          <p:val>
                                            <p:strVal val="ppt_x-.2"/>
                                          </p:val>
                                        </p:tav>
                                      </p:tavLst>
                                    </p:anim>
                                    <p:anim calcmode="lin" valueType="num">
                                      <p:cBhvr>
                                        <p:cTn id="52" dur="1000"/>
                                        <p:tgtEl>
                                          <p:spTgt spid="5">
                                            <p:txEl>
                                              <p:pRg st="0" end="0"/>
                                            </p:txEl>
                                          </p:spTgt>
                                        </p:tgtEl>
                                        <p:attrNameLst>
                                          <p:attrName>ppt_y</p:attrName>
                                        </p:attrNameLst>
                                      </p:cBhvr>
                                      <p:tavLst>
                                        <p:tav tm="0">
                                          <p:val>
                                            <p:strVal val="ppt_y"/>
                                          </p:val>
                                        </p:tav>
                                        <p:tav tm="100000">
                                          <p:val>
                                            <p:strVal val="ppt_y"/>
                                          </p:val>
                                        </p:tav>
                                      </p:tavLst>
                                    </p:anim>
                                    <p:animEffect transition="out" filter="fade">
                                      <p:cBhvr>
                                        <p:cTn id="53" dur="1000"/>
                                        <p:tgtEl>
                                          <p:spTgt spid="5">
                                            <p:txEl>
                                              <p:pRg st="0" end="0"/>
                                            </p:txEl>
                                          </p:spTgt>
                                        </p:tgtEl>
                                      </p:cBhvr>
                                    </p:animEffect>
                                    <p:set>
                                      <p:cBhvr>
                                        <p:cTn id="54" dur="1" fill="hold">
                                          <p:stCondLst>
                                            <p:cond delay="999"/>
                                          </p:stCondLst>
                                        </p:cTn>
                                        <p:tgtEl>
                                          <p:spTgt spid="5">
                                            <p:txEl>
                                              <p:pRg st="0" end="0"/>
                                            </p:txEl>
                                          </p:spTgt>
                                        </p:tgtEl>
                                        <p:attrNameLst>
                                          <p:attrName>style.visibility</p:attrName>
                                        </p:attrNameLst>
                                      </p:cBhvr>
                                      <p:to>
                                        <p:strVal val="hidden"/>
                                      </p:to>
                                    </p:set>
                                  </p:childTnLst>
                                </p:cTn>
                              </p:par>
                              <p:par>
                                <p:cTn id="55" presetID="29" presetClass="exit" presetSubtype="0" fill="hold" grpId="1" nodeType="withEffect">
                                  <p:stCondLst>
                                    <p:cond delay="0"/>
                                  </p:stCondLst>
                                  <p:childTnLst>
                                    <p:anim calcmode="lin" valueType="num">
                                      <p:cBhvr>
                                        <p:cTn id="56" dur="1000"/>
                                        <p:tgtEl>
                                          <p:spTgt spid="5">
                                            <p:txEl>
                                              <p:pRg st="1" end="1"/>
                                            </p:txEl>
                                          </p:spTgt>
                                        </p:tgtEl>
                                        <p:attrNameLst>
                                          <p:attrName>ppt_x</p:attrName>
                                        </p:attrNameLst>
                                      </p:cBhvr>
                                      <p:tavLst>
                                        <p:tav tm="0">
                                          <p:val>
                                            <p:strVal val="ppt_x"/>
                                          </p:val>
                                        </p:tav>
                                        <p:tav tm="100000">
                                          <p:val>
                                            <p:strVal val="ppt_x-.2"/>
                                          </p:val>
                                        </p:tav>
                                      </p:tavLst>
                                    </p:anim>
                                    <p:anim calcmode="lin" valueType="num">
                                      <p:cBhvr>
                                        <p:cTn id="57" dur="1000"/>
                                        <p:tgtEl>
                                          <p:spTgt spid="5">
                                            <p:txEl>
                                              <p:pRg st="1" end="1"/>
                                            </p:txEl>
                                          </p:spTgt>
                                        </p:tgtEl>
                                        <p:attrNameLst>
                                          <p:attrName>ppt_y</p:attrName>
                                        </p:attrNameLst>
                                      </p:cBhvr>
                                      <p:tavLst>
                                        <p:tav tm="0">
                                          <p:val>
                                            <p:strVal val="ppt_y"/>
                                          </p:val>
                                        </p:tav>
                                        <p:tav tm="100000">
                                          <p:val>
                                            <p:strVal val="ppt_y"/>
                                          </p:val>
                                        </p:tav>
                                      </p:tavLst>
                                    </p:anim>
                                    <p:animEffect transition="out" filter="fade">
                                      <p:cBhvr>
                                        <p:cTn id="58" dur="1000"/>
                                        <p:tgtEl>
                                          <p:spTgt spid="5">
                                            <p:txEl>
                                              <p:pRg st="1" end="1"/>
                                            </p:txEl>
                                          </p:spTgt>
                                        </p:tgtEl>
                                      </p:cBhvr>
                                    </p:animEffect>
                                    <p:set>
                                      <p:cBhvr>
                                        <p:cTn id="59" dur="1" fill="hold">
                                          <p:stCondLst>
                                            <p:cond delay="999"/>
                                          </p:stCondLst>
                                        </p:cTn>
                                        <p:tgtEl>
                                          <p:spTgt spid="5">
                                            <p:txEl>
                                              <p:pRg st="1" end="1"/>
                                            </p:txEl>
                                          </p:spTgt>
                                        </p:tgtEl>
                                        <p:attrNameLst>
                                          <p:attrName>style.visibility</p:attrName>
                                        </p:attrNameLst>
                                      </p:cBhvr>
                                      <p:to>
                                        <p:strVal val="hidden"/>
                                      </p:to>
                                    </p:set>
                                  </p:childTnLst>
                                </p:cTn>
                              </p:par>
                              <p:par>
                                <p:cTn id="60" presetID="29" presetClass="exit" presetSubtype="0" fill="hold" grpId="1" nodeType="withEffect">
                                  <p:stCondLst>
                                    <p:cond delay="0"/>
                                  </p:stCondLst>
                                  <p:childTnLst>
                                    <p:anim calcmode="lin" valueType="num">
                                      <p:cBhvr>
                                        <p:cTn id="61" dur="1000"/>
                                        <p:tgtEl>
                                          <p:spTgt spid="5">
                                            <p:txEl>
                                              <p:pRg st="2" end="2"/>
                                            </p:txEl>
                                          </p:spTgt>
                                        </p:tgtEl>
                                        <p:attrNameLst>
                                          <p:attrName>ppt_x</p:attrName>
                                        </p:attrNameLst>
                                      </p:cBhvr>
                                      <p:tavLst>
                                        <p:tav tm="0">
                                          <p:val>
                                            <p:strVal val="ppt_x"/>
                                          </p:val>
                                        </p:tav>
                                        <p:tav tm="100000">
                                          <p:val>
                                            <p:strVal val="ppt_x-.2"/>
                                          </p:val>
                                        </p:tav>
                                      </p:tavLst>
                                    </p:anim>
                                    <p:anim calcmode="lin" valueType="num">
                                      <p:cBhvr>
                                        <p:cTn id="62" dur="1000"/>
                                        <p:tgtEl>
                                          <p:spTgt spid="5">
                                            <p:txEl>
                                              <p:pRg st="2" end="2"/>
                                            </p:txEl>
                                          </p:spTgt>
                                        </p:tgtEl>
                                        <p:attrNameLst>
                                          <p:attrName>ppt_y</p:attrName>
                                        </p:attrNameLst>
                                      </p:cBhvr>
                                      <p:tavLst>
                                        <p:tav tm="0">
                                          <p:val>
                                            <p:strVal val="ppt_y"/>
                                          </p:val>
                                        </p:tav>
                                        <p:tav tm="100000">
                                          <p:val>
                                            <p:strVal val="ppt_y"/>
                                          </p:val>
                                        </p:tav>
                                      </p:tavLst>
                                    </p:anim>
                                    <p:animEffect transition="out" filter="fade">
                                      <p:cBhvr>
                                        <p:cTn id="63" dur="1000"/>
                                        <p:tgtEl>
                                          <p:spTgt spid="5">
                                            <p:txEl>
                                              <p:pRg st="2" end="2"/>
                                            </p:txEl>
                                          </p:spTgt>
                                        </p:tgtEl>
                                      </p:cBhvr>
                                    </p:animEffect>
                                    <p:set>
                                      <p:cBhvr>
                                        <p:cTn id="64" dur="1" fill="hold">
                                          <p:stCondLst>
                                            <p:cond delay="999"/>
                                          </p:stCondLst>
                                        </p:cTn>
                                        <p:tgtEl>
                                          <p:spTgt spid="5">
                                            <p:txEl>
                                              <p:pRg st="2" end="2"/>
                                            </p:txEl>
                                          </p:spTgt>
                                        </p:tgtEl>
                                        <p:attrNameLst>
                                          <p:attrName>style.visibility</p:attrName>
                                        </p:attrNameLst>
                                      </p:cBhvr>
                                      <p:to>
                                        <p:strVal val="hidden"/>
                                      </p:to>
                                    </p:set>
                                  </p:childTnLst>
                                </p:cTn>
                              </p:par>
                              <p:par>
                                <p:cTn id="65" presetID="29" presetClass="exit" presetSubtype="0" fill="hold" grpId="1" nodeType="withEffect">
                                  <p:stCondLst>
                                    <p:cond delay="0"/>
                                  </p:stCondLst>
                                  <p:childTnLst>
                                    <p:anim calcmode="lin" valueType="num">
                                      <p:cBhvr>
                                        <p:cTn id="66" dur="1000"/>
                                        <p:tgtEl>
                                          <p:spTgt spid="5">
                                            <p:txEl>
                                              <p:pRg st="3" end="3"/>
                                            </p:txEl>
                                          </p:spTgt>
                                        </p:tgtEl>
                                        <p:attrNameLst>
                                          <p:attrName>ppt_x</p:attrName>
                                        </p:attrNameLst>
                                      </p:cBhvr>
                                      <p:tavLst>
                                        <p:tav tm="0">
                                          <p:val>
                                            <p:strVal val="ppt_x"/>
                                          </p:val>
                                        </p:tav>
                                        <p:tav tm="100000">
                                          <p:val>
                                            <p:strVal val="ppt_x-.2"/>
                                          </p:val>
                                        </p:tav>
                                      </p:tavLst>
                                    </p:anim>
                                    <p:anim calcmode="lin" valueType="num">
                                      <p:cBhvr>
                                        <p:cTn id="67" dur="1000"/>
                                        <p:tgtEl>
                                          <p:spTgt spid="5">
                                            <p:txEl>
                                              <p:pRg st="3" end="3"/>
                                            </p:txEl>
                                          </p:spTgt>
                                        </p:tgtEl>
                                        <p:attrNameLst>
                                          <p:attrName>ppt_y</p:attrName>
                                        </p:attrNameLst>
                                      </p:cBhvr>
                                      <p:tavLst>
                                        <p:tav tm="0">
                                          <p:val>
                                            <p:strVal val="ppt_y"/>
                                          </p:val>
                                        </p:tav>
                                        <p:tav tm="100000">
                                          <p:val>
                                            <p:strVal val="ppt_y"/>
                                          </p:val>
                                        </p:tav>
                                      </p:tavLst>
                                    </p:anim>
                                    <p:animEffect transition="out" filter="fade">
                                      <p:cBhvr>
                                        <p:cTn id="68" dur="1000"/>
                                        <p:tgtEl>
                                          <p:spTgt spid="5">
                                            <p:txEl>
                                              <p:pRg st="3" end="3"/>
                                            </p:txEl>
                                          </p:spTgt>
                                        </p:tgtEl>
                                      </p:cBhvr>
                                    </p:animEffect>
                                    <p:set>
                                      <p:cBhvr>
                                        <p:cTn id="69" dur="1" fill="hold">
                                          <p:stCondLst>
                                            <p:cond delay="999"/>
                                          </p:stCondLst>
                                        </p:cTn>
                                        <p:tgtEl>
                                          <p:spTgt spid="5">
                                            <p:txEl>
                                              <p:pRg st="3" end="3"/>
                                            </p:txEl>
                                          </p:spTgt>
                                        </p:tgtEl>
                                        <p:attrNameLst>
                                          <p:attrName>style.visibility</p:attrName>
                                        </p:attrNameLst>
                                      </p:cBhvr>
                                      <p:to>
                                        <p:strVal val="hidden"/>
                                      </p:to>
                                    </p:set>
                                  </p:childTnLst>
                                </p:cTn>
                              </p:par>
                              <p:par>
                                <p:cTn id="70" presetID="29" presetClass="exit" presetSubtype="0" fill="hold" grpId="1" nodeType="withEffect">
                                  <p:stCondLst>
                                    <p:cond delay="0"/>
                                  </p:stCondLst>
                                  <p:childTnLst>
                                    <p:anim calcmode="lin" valueType="num">
                                      <p:cBhvr>
                                        <p:cTn id="71" dur="1000"/>
                                        <p:tgtEl>
                                          <p:spTgt spid="5">
                                            <p:bg/>
                                          </p:spTgt>
                                        </p:tgtEl>
                                        <p:attrNameLst>
                                          <p:attrName>ppt_x</p:attrName>
                                        </p:attrNameLst>
                                      </p:cBhvr>
                                      <p:tavLst>
                                        <p:tav tm="0">
                                          <p:val>
                                            <p:strVal val="ppt_x"/>
                                          </p:val>
                                        </p:tav>
                                        <p:tav tm="100000">
                                          <p:val>
                                            <p:strVal val="ppt_x-.2"/>
                                          </p:val>
                                        </p:tav>
                                      </p:tavLst>
                                    </p:anim>
                                    <p:anim calcmode="lin" valueType="num">
                                      <p:cBhvr>
                                        <p:cTn id="72" dur="1000"/>
                                        <p:tgtEl>
                                          <p:spTgt spid="5">
                                            <p:bg/>
                                          </p:spTgt>
                                        </p:tgtEl>
                                        <p:attrNameLst>
                                          <p:attrName>ppt_y</p:attrName>
                                        </p:attrNameLst>
                                      </p:cBhvr>
                                      <p:tavLst>
                                        <p:tav tm="0">
                                          <p:val>
                                            <p:strVal val="ppt_y"/>
                                          </p:val>
                                        </p:tav>
                                        <p:tav tm="100000">
                                          <p:val>
                                            <p:strVal val="ppt_y"/>
                                          </p:val>
                                        </p:tav>
                                      </p:tavLst>
                                    </p:anim>
                                    <p:animEffect transition="out" filter="fade">
                                      <p:cBhvr>
                                        <p:cTn id="73" dur="1000"/>
                                        <p:tgtEl>
                                          <p:spTgt spid="5">
                                            <p:bg/>
                                          </p:spTgt>
                                        </p:tgtEl>
                                      </p:cBhvr>
                                    </p:animEffect>
                                    <p:set>
                                      <p:cBhvr>
                                        <p:cTn id="74" dur="1" fill="hold">
                                          <p:stCondLst>
                                            <p:cond delay="999"/>
                                          </p:stCondLst>
                                        </p:cTn>
                                        <p:tgtEl>
                                          <p:spTgt spid="5">
                                            <p:bg/>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fade">
                                      <p:cBhvr>
                                        <p:cTn id="79" dur="2000"/>
                                        <p:tgtEl>
                                          <p:spTgt spid="3">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
                                            <p:txEl>
                                              <p:pRg st="5" end="5"/>
                                            </p:txEl>
                                          </p:spTgt>
                                        </p:tgtEl>
                                        <p:attrNameLst>
                                          <p:attrName>style.visibility</p:attrName>
                                        </p:attrNameLst>
                                      </p:cBhvr>
                                      <p:to>
                                        <p:strVal val="visible"/>
                                      </p:to>
                                    </p:set>
                                    <p:animEffect transition="in" filter="fade">
                                      <p:cBhvr>
                                        <p:cTn id="84" dur="2000"/>
                                        <p:tgtEl>
                                          <p:spTgt spid="3">
                                            <p:txEl>
                                              <p:pRg st="5" end="5"/>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
                                            <p:txEl>
                                              <p:pRg st="6" end="6"/>
                                            </p:txEl>
                                          </p:spTgt>
                                        </p:tgtEl>
                                        <p:attrNameLst>
                                          <p:attrName>style.visibility</p:attrName>
                                        </p:attrNameLst>
                                      </p:cBhvr>
                                      <p:to>
                                        <p:strVal val="visible"/>
                                      </p:to>
                                    </p:set>
                                    <p:animEffect transition="in" filter="fade">
                                      <p:cBhvr>
                                        <p:cTn id="89" dur="2000"/>
                                        <p:tgtEl>
                                          <p:spTgt spid="3">
                                            <p:txEl>
                                              <p:pRg st="6" end="6"/>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
                                            <p:txEl>
                                              <p:pRg st="7" end="7"/>
                                            </p:txEl>
                                          </p:spTgt>
                                        </p:tgtEl>
                                        <p:attrNameLst>
                                          <p:attrName>style.visibility</p:attrName>
                                        </p:attrNameLst>
                                      </p:cBhvr>
                                      <p:to>
                                        <p:strVal val="visible"/>
                                      </p:to>
                                    </p:set>
                                    <p:animEffect transition="in" filter="fade">
                                      <p:cBhvr>
                                        <p:cTn id="94" dur="2000"/>
                                        <p:tgtEl>
                                          <p:spTgt spid="3">
                                            <p:txEl>
                                              <p:pRg st="7" end="7"/>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5">
                                            <p:bg/>
                                          </p:spTgt>
                                        </p:tgtEl>
                                        <p:attrNameLst>
                                          <p:attrName>style.visibility</p:attrName>
                                        </p:attrNameLst>
                                      </p:cBhvr>
                                      <p:to>
                                        <p:strVal val="visible"/>
                                      </p:to>
                                    </p:set>
                                    <p:animEffect transition="in" filter="fade">
                                      <p:cBhvr>
                                        <p:cTn id="99" dur="20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uiExpand="1" build="p" animBg="1"/>
      <p:bldP spid="5" grpI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4.bp.blogspot.com/_Dq_dmbXFMWw/TCkZ8ztBbWI/AAAAAAAAASE/bnQ0CPn6pxs/s1600/Magnifying+glass.jpg"/>
          <p:cNvPicPr>
            <a:picLocks noChangeAspect="1" noChangeArrowheads="1"/>
          </p:cNvPicPr>
          <p:nvPr/>
        </p:nvPicPr>
        <p:blipFill>
          <a:blip r:embed="rId3" cstate="print"/>
          <a:srcRect/>
          <a:stretch>
            <a:fillRect/>
          </a:stretch>
        </p:blipFill>
        <p:spPr bwMode="auto">
          <a:xfrm>
            <a:off x="0" y="1828800"/>
            <a:ext cx="6477000" cy="4158241"/>
          </a:xfrm>
          <a:prstGeom prst="rect">
            <a:avLst/>
          </a:prstGeom>
          <a:noFill/>
        </p:spPr>
      </p:pic>
      <p:sp>
        <p:nvSpPr>
          <p:cNvPr id="2" name="Title 1"/>
          <p:cNvSpPr>
            <a:spLocks noGrp="1"/>
          </p:cNvSpPr>
          <p:nvPr>
            <p:ph type="title"/>
          </p:nvPr>
        </p:nvSpPr>
        <p:spPr/>
        <p:txBody>
          <a:bodyPr>
            <a:normAutofit/>
          </a:bodyPr>
          <a:lstStyle/>
          <a:p>
            <a:r>
              <a:rPr lang="en-US" sz="5400" b="1" i="1" u="sng" dirty="0" smtClean="0">
                <a:solidFill>
                  <a:srgbClr val="FF0000"/>
                </a:solidFill>
              </a:rPr>
              <a:t>Question</a:t>
            </a:r>
            <a:endParaRPr lang="en-US" sz="5400" b="1" i="1" u="sng" dirty="0">
              <a:solidFill>
                <a:srgbClr val="FF0000"/>
              </a:solidFill>
            </a:endParaRPr>
          </a:p>
        </p:txBody>
      </p:sp>
      <p:sp>
        <p:nvSpPr>
          <p:cNvPr id="3" name="Content Placeholder 2"/>
          <p:cNvSpPr>
            <a:spLocks noGrp="1"/>
          </p:cNvSpPr>
          <p:nvPr>
            <p:ph sz="quarter" idx="1"/>
          </p:nvPr>
        </p:nvSpPr>
        <p:spPr>
          <a:xfrm>
            <a:off x="3733800" y="1371600"/>
            <a:ext cx="4800600" cy="4937760"/>
          </a:xfrm>
        </p:spPr>
        <p:txBody>
          <a:bodyPr>
            <a:normAutofit/>
          </a:bodyPr>
          <a:lstStyle/>
          <a:p>
            <a:pPr>
              <a:buNone/>
            </a:pPr>
            <a:endParaRPr lang="en-US" sz="4800" b="1" i="1" u="sng" dirty="0" smtClean="0">
              <a:solidFill>
                <a:srgbClr val="C00000"/>
              </a:solidFill>
            </a:endParaRPr>
          </a:p>
          <a:p>
            <a:pPr>
              <a:buNone/>
            </a:pPr>
            <a:r>
              <a:rPr lang="en-US" sz="4800" b="1" dirty="0" smtClean="0">
                <a:solidFill>
                  <a:srgbClr val="C00000"/>
                </a:solidFill>
              </a:rPr>
              <a:t>	Who’s lens do you see you through?</a:t>
            </a:r>
            <a:endParaRPr lang="en-US" sz="4800" b="1" dirty="0">
              <a:solidFill>
                <a:srgbClr val="C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EFY Pickup Lines!</a:t>
            </a:r>
            <a:endParaRPr lang="en-US" dirty="0"/>
          </a:p>
        </p:txBody>
      </p:sp>
      <p:sp>
        <p:nvSpPr>
          <p:cNvPr id="3" name="Content Placeholder 2"/>
          <p:cNvSpPr>
            <a:spLocks noGrp="1"/>
          </p:cNvSpPr>
          <p:nvPr>
            <p:ph sz="quarter" idx="1"/>
          </p:nvPr>
        </p:nvSpPr>
        <p:spPr>
          <a:xfrm>
            <a:off x="228600" y="1219200"/>
            <a:ext cx="4800600" cy="5486400"/>
          </a:xfrm>
        </p:spPr>
        <p:txBody>
          <a:bodyPr>
            <a:normAutofit fontScale="70000" lnSpcReduction="20000"/>
          </a:bodyPr>
          <a:lstStyle/>
          <a:p>
            <a:pPr>
              <a:buNone/>
            </a:pPr>
            <a:r>
              <a:rPr lang="en-US" b="1" dirty="0" smtClean="0">
                <a:solidFill>
                  <a:srgbClr val="C00000"/>
                </a:solidFill>
              </a:rPr>
              <a:t>10- Can I see your tag? Oh, that's what I thought... Made In Heaven.</a:t>
            </a:r>
          </a:p>
          <a:p>
            <a:pPr>
              <a:buNone/>
            </a:pPr>
            <a:r>
              <a:rPr lang="en-US" b="1" dirty="0" smtClean="0">
                <a:solidFill>
                  <a:srgbClr val="7030A0"/>
                </a:solidFill>
              </a:rPr>
              <a:t>9- Do you go to EFY? Cause I'm Especially For You.</a:t>
            </a:r>
          </a:p>
          <a:p>
            <a:pPr>
              <a:buNone/>
            </a:pPr>
            <a:r>
              <a:rPr lang="en-US" b="1" dirty="0" smtClean="0">
                <a:solidFill>
                  <a:srgbClr val="C00000"/>
                </a:solidFill>
              </a:rPr>
              <a:t>8- Are you a </a:t>
            </a:r>
            <a:r>
              <a:rPr lang="en-US" b="1" dirty="0" err="1" smtClean="0">
                <a:solidFill>
                  <a:srgbClr val="C00000"/>
                </a:solidFill>
              </a:rPr>
              <a:t>Gadianton</a:t>
            </a:r>
            <a:r>
              <a:rPr lang="en-US" b="1" dirty="0" smtClean="0">
                <a:solidFill>
                  <a:srgbClr val="C00000"/>
                </a:solidFill>
              </a:rPr>
              <a:t> Robber? Because you stole my heart!</a:t>
            </a:r>
          </a:p>
          <a:p>
            <a:pPr>
              <a:buNone/>
            </a:pPr>
            <a:r>
              <a:rPr lang="en-US" b="1" dirty="0" smtClean="0">
                <a:solidFill>
                  <a:srgbClr val="7030A0"/>
                </a:solidFill>
              </a:rPr>
              <a:t>7- They told me that I'd feel the spirit at church, not that I'd see an angel!</a:t>
            </a:r>
          </a:p>
          <a:p>
            <a:pPr>
              <a:buNone/>
            </a:pPr>
            <a:r>
              <a:rPr lang="en-US" b="1" dirty="0" smtClean="0">
                <a:solidFill>
                  <a:srgbClr val="C00000"/>
                </a:solidFill>
              </a:rPr>
              <a:t>6- Don't I know you from the pre-existence?</a:t>
            </a:r>
          </a:p>
          <a:p>
            <a:pPr>
              <a:buNone/>
            </a:pPr>
            <a:r>
              <a:rPr lang="en-US" b="1" dirty="0" smtClean="0">
                <a:solidFill>
                  <a:srgbClr val="7030A0"/>
                </a:solidFill>
              </a:rPr>
              <a:t>5- Even with the Liahona, I get lost in your eyes.</a:t>
            </a:r>
          </a:p>
          <a:p>
            <a:pPr>
              <a:buNone/>
            </a:pPr>
            <a:r>
              <a:rPr lang="en-US" b="1" dirty="0" smtClean="0">
                <a:solidFill>
                  <a:srgbClr val="C00000"/>
                </a:solidFill>
              </a:rPr>
              <a:t>4- I miss you like the Book of Mormon missed the Bible during the Great Apostasy.</a:t>
            </a:r>
          </a:p>
          <a:p>
            <a:pPr>
              <a:buNone/>
            </a:pPr>
            <a:r>
              <a:rPr lang="en-US" b="1" dirty="0" smtClean="0">
                <a:solidFill>
                  <a:srgbClr val="7030A0"/>
                </a:solidFill>
              </a:rPr>
              <a:t>3- The tree of life called, it wants it's sweetness back.</a:t>
            </a:r>
          </a:p>
          <a:p>
            <a:pPr>
              <a:buNone/>
            </a:pPr>
            <a:r>
              <a:rPr lang="en-US" b="1" dirty="0" smtClean="0">
                <a:solidFill>
                  <a:srgbClr val="C00000"/>
                </a:solidFill>
              </a:rPr>
              <a:t>2- All girls are beautiful daughters of God, but, wow! He went overboard on you!</a:t>
            </a:r>
          </a:p>
          <a:p>
            <a:pPr>
              <a:buNone/>
            </a:pPr>
            <a:r>
              <a:rPr lang="en-US" b="1" dirty="0" smtClean="0">
                <a:solidFill>
                  <a:srgbClr val="7030A0"/>
                </a:solidFill>
              </a:rPr>
              <a:t>1- Is your name Virtue? Because you garnish my thoughts unceasingly.</a:t>
            </a:r>
          </a:p>
          <a:p>
            <a:pPr>
              <a:buNone/>
            </a:pPr>
            <a:endParaRPr lang="en-US" dirty="0"/>
          </a:p>
        </p:txBody>
      </p:sp>
      <p:pic>
        <p:nvPicPr>
          <p:cNvPr id="2050" name="Picture 2" descr="http://svu.edu/news/archives/2009/~/media/Images/news/2009/efy%20dancers.ashx"/>
          <p:cNvPicPr>
            <a:picLocks noChangeAspect="1" noChangeArrowheads="1"/>
          </p:cNvPicPr>
          <p:nvPr/>
        </p:nvPicPr>
        <p:blipFill>
          <a:blip r:embed="rId3" cstate="print"/>
          <a:srcRect/>
          <a:stretch>
            <a:fillRect/>
          </a:stretch>
        </p:blipFill>
        <p:spPr bwMode="auto">
          <a:xfrm>
            <a:off x="5181600" y="1219200"/>
            <a:ext cx="3810000" cy="3962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5842" name="Picture 2" descr="http://www.woodka.com/wp-content/stuff/martch_girl.jpg"/>
          <p:cNvPicPr>
            <a:picLocks noChangeAspect="1" noChangeArrowheads="1"/>
          </p:cNvPicPr>
          <p:nvPr/>
        </p:nvPicPr>
        <p:blipFill>
          <a:blip r:embed="rId3" cstate="print"/>
          <a:srcRect/>
          <a:stretch>
            <a:fillRect/>
          </a:stretch>
        </p:blipFill>
        <p:spPr bwMode="auto">
          <a:xfrm>
            <a:off x="-1" y="0"/>
            <a:ext cx="9165017" cy="6858000"/>
          </a:xfrm>
          <a:prstGeom prst="rect">
            <a:avLst/>
          </a:prstGeom>
          <a:noFill/>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Starters</a:t>
            </a:r>
            <a:endParaRPr lang="en-US" dirty="0"/>
          </a:p>
        </p:txBody>
      </p:sp>
      <p:pic>
        <p:nvPicPr>
          <p:cNvPr id="17410" name="Picture 2" descr="http://www.dimensionsguide.com/wp-content/uploads/2010/10/chisel-wood.jpg"/>
          <p:cNvPicPr>
            <a:picLocks noChangeAspect="1" noChangeArrowheads="1"/>
          </p:cNvPicPr>
          <p:nvPr/>
        </p:nvPicPr>
        <p:blipFill>
          <a:blip r:embed="rId4" cstate="print"/>
          <a:srcRect/>
          <a:stretch>
            <a:fillRect/>
          </a:stretch>
        </p:blipFill>
        <p:spPr bwMode="auto">
          <a:xfrm>
            <a:off x="2902660" y="1447800"/>
            <a:ext cx="5174540" cy="3200400"/>
          </a:xfrm>
          <a:prstGeom prst="rect">
            <a:avLst/>
          </a:prstGeom>
          <a:noFill/>
        </p:spPr>
      </p:pic>
      <p:pic>
        <p:nvPicPr>
          <p:cNvPr id="5" name="00022-00001.mpg">
            <a:hlinkClick r:id="" action="ppaction://media"/>
          </p:cNvPr>
          <p:cNvPicPr>
            <a:picLocks noGrp="1" noRot="1" noChangeAspect="1"/>
          </p:cNvPicPr>
          <p:nvPr>
            <p:ph sz="quarter" idx="1"/>
            <a:videoFile r:link="rId1"/>
          </p:nvPr>
        </p:nvPicPr>
        <p:blipFill>
          <a:blip r:embed="rId5" cstate="print"/>
          <a:stretch>
            <a:fillRect/>
          </a:stretch>
        </p:blipFill>
        <p:spPr>
          <a:xfrm>
            <a:off x="304800" y="304800"/>
            <a:ext cx="8305800" cy="6122524"/>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12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B050"/>
                </a:solidFill>
              </a:rPr>
              <a:t>The Apostle Paul’s Viewpoint…</a:t>
            </a:r>
            <a:endParaRPr lang="en-US" sz="3600" b="1" dirty="0">
              <a:solidFill>
                <a:srgbClr val="00B050"/>
              </a:solidFill>
            </a:endParaRPr>
          </a:p>
        </p:txBody>
      </p:sp>
      <p:sp>
        <p:nvSpPr>
          <p:cNvPr id="3" name="Content Placeholder 2"/>
          <p:cNvSpPr>
            <a:spLocks noGrp="1"/>
          </p:cNvSpPr>
          <p:nvPr>
            <p:ph sz="quarter" idx="1"/>
          </p:nvPr>
        </p:nvSpPr>
        <p:spPr>
          <a:xfrm>
            <a:off x="3657600" y="1219200"/>
            <a:ext cx="5410200" cy="5410200"/>
          </a:xfrm>
        </p:spPr>
        <p:txBody>
          <a:bodyPr>
            <a:normAutofit fontScale="40000" lnSpcReduction="20000"/>
          </a:bodyPr>
          <a:lstStyle/>
          <a:p>
            <a:pPr>
              <a:buNone/>
            </a:pPr>
            <a:r>
              <a:rPr lang="en-US" sz="5000" b="1" u="sng" dirty="0" smtClean="0">
                <a:solidFill>
                  <a:srgbClr val="7030A0"/>
                </a:solidFill>
              </a:rPr>
              <a:t>1 </a:t>
            </a:r>
            <a:r>
              <a:rPr lang="en-US" sz="5000" b="1" u="sng" dirty="0" err="1" smtClean="0">
                <a:solidFill>
                  <a:srgbClr val="7030A0"/>
                </a:solidFill>
              </a:rPr>
              <a:t>Cor</a:t>
            </a:r>
            <a:r>
              <a:rPr lang="en-US" sz="5000" b="1" u="sng" dirty="0" smtClean="0">
                <a:solidFill>
                  <a:srgbClr val="7030A0"/>
                </a:solidFill>
              </a:rPr>
              <a:t> 12</a:t>
            </a:r>
          </a:p>
          <a:p>
            <a:pPr>
              <a:buNone/>
            </a:pPr>
            <a:r>
              <a:rPr lang="en-US" sz="4400" b="1" dirty="0" smtClean="0">
                <a:solidFill>
                  <a:srgbClr val="7030A0"/>
                </a:solidFill>
              </a:rPr>
              <a:t>21  And the eye cannot say unto the hand, I have no need of thee: nor again the head to the feet, I have no need of you.</a:t>
            </a:r>
          </a:p>
          <a:p>
            <a:pPr>
              <a:buNone/>
            </a:pPr>
            <a:r>
              <a:rPr lang="en-US" sz="4400" b="1" dirty="0" smtClean="0">
                <a:solidFill>
                  <a:srgbClr val="7030A0"/>
                </a:solidFill>
              </a:rPr>
              <a:t>22 Nay, much more those members of the body, which seem to be more feeble are necessary:</a:t>
            </a:r>
          </a:p>
          <a:p>
            <a:pPr>
              <a:buNone/>
            </a:pPr>
            <a:r>
              <a:rPr lang="en-US" sz="4400" b="1" dirty="0" smtClean="0">
                <a:solidFill>
                  <a:srgbClr val="7030A0"/>
                </a:solidFill>
              </a:rPr>
              <a:t>23 And those </a:t>
            </a:r>
            <a:r>
              <a:rPr lang="en-US" sz="4400" b="1" i="1" dirty="0" smtClean="0">
                <a:solidFill>
                  <a:srgbClr val="7030A0"/>
                </a:solidFill>
              </a:rPr>
              <a:t>members</a:t>
            </a:r>
            <a:r>
              <a:rPr lang="en-US" sz="4400" b="1" dirty="0" smtClean="0">
                <a:solidFill>
                  <a:srgbClr val="7030A0"/>
                </a:solidFill>
              </a:rPr>
              <a:t> of the body, which we think to be less </a:t>
            </a:r>
            <a:r>
              <a:rPr lang="en-US" sz="4400" b="1" dirty="0" err="1" smtClean="0">
                <a:solidFill>
                  <a:srgbClr val="7030A0"/>
                </a:solidFill>
              </a:rPr>
              <a:t>honourable</a:t>
            </a:r>
            <a:r>
              <a:rPr lang="en-US" sz="4400" b="1" dirty="0" smtClean="0">
                <a:solidFill>
                  <a:srgbClr val="7030A0"/>
                </a:solidFill>
              </a:rPr>
              <a:t>, upon these we bestow more abundant </a:t>
            </a:r>
            <a:r>
              <a:rPr lang="en-US" sz="4400" b="1" dirty="0" err="1" smtClean="0">
                <a:solidFill>
                  <a:srgbClr val="7030A0"/>
                </a:solidFill>
              </a:rPr>
              <a:t>honour</a:t>
            </a:r>
            <a:r>
              <a:rPr lang="en-US" sz="4400" b="1" dirty="0" smtClean="0">
                <a:solidFill>
                  <a:srgbClr val="7030A0"/>
                </a:solidFill>
              </a:rPr>
              <a:t>;</a:t>
            </a:r>
          </a:p>
          <a:p>
            <a:pPr>
              <a:buNone/>
            </a:pPr>
            <a:r>
              <a:rPr lang="en-US" sz="4400" b="1" i="1" u="sng" dirty="0" smtClean="0">
                <a:solidFill>
                  <a:srgbClr val="7030A0"/>
                </a:solidFill>
              </a:rPr>
              <a:t>and our uncomely parts have more abundant comeliness.</a:t>
            </a:r>
          </a:p>
          <a:p>
            <a:pPr>
              <a:buNone/>
            </a:pPr>
            <a:r>
              <a:rPr lang="en-US" sz="4400" b="1" dirty="0" smtClean="0">
                <a:solidFill>
                  <a:srgbClr val="7030A0"/>
                </a:solidFill>
              </a:rPr>
              <a:t>24 For our comely </a:t>
            </a:r>
            <a:r>
              <a:rPr lang="en-US" sz="4400" b="1" i="1" dirty="0" smtClean="0">
                <a:solidFill>
                  <a:srgbClr val="7030A0"/>
                </a:solidFill>
              </a:rPr>
              <a:t>parts</a:t>
            </a:r>
            <a:r>
              <a:rPr lang="en-US" sz="4400" b="1" dirty="0" smtClean="0">
                <a:solidFill>
                  <a:srgbClr val="7030A0"/>
                </a:solidFill>
              </a:rPr>
              <a:t> have no need: but God hath tempered the body together, </a:t>
            </a:r>
          </a:p>
          <a:p>
            <a:pPr>
              <a:buNone/>
            </a:pPr>
            <a:r>
              <a:rPr lang="en-US" sz="4400" b="1" dirty="0" smtClean="0">
                <a:solidFill>
                  <a:srgbClr val="7030A0"/>
                </a:solidFill>
              </a:rPr>
              <a:t>having given more abundant </a:t>
            </a:r>
            <a:r>
              <a:rPr lang="en-US" sz="4400" b="1" dirty="0" err="1" smtClean="0">
                <a:solidFill>
                  <a:srgbClr val="7030A0"/>
                </a:solidFill>
              </a:rPr>
              <a:t>honour</a:t>
            </a:r>
            <a:r>
              <a:rPr lang="en-US" sz="4400" b="1" dirty="0" smtClean="0">
                <a:solidFill>
                  <a:srgbClr val="7030A0"/>
                </a:solidFill>
              </a:rPr>
              <a:t> to that </a:t>
            </a:r>
            <a:r>
              <a:rPr lang="en-US" sz="4400" b="1" i="1" dirty="0" smtClean="0">
                <a:solidFill>
                  <a:srgbClr val="7030A0"/>
                </a:solidFill>
              </a:rPr>
              <a:t>part</a:t>
            </a:r>
            <a:r>
              <a:rPr lang="en-US" sz="4400" b="1" dirty="0" smtClean="0">
                <a:solidFill>
                  <a:srgbClr val="7030A0"/>
                </a:solidFill>
              </a:rPr>
              <a:t> which lacked:</a:t>
            </a:r>
          </a:p>
          <a:p>
            <a:pPr>
              <a:buNone/>
            </a:pPr>
            <a:r>
              <a:rPr lang="en-US" sz="4400" b="1" dirty="0" smtClean="0">
                <a:solidFill>
                  <a:srgbClr val="7030A0"/>
                </a:solidFill>
              </a:rPr>
              <a:t>30 Have all the gifts of healing? do all speak with tongues? do all interpret?</a:t>
            </a:r>
          </a:p>
          <a:p>
            <a:pPr>
              <a:buNone/>
            </a:pPr>
            <a:r>
              <a:rPr lang="en-US" sz="4400" b="1" dirty="0" smtClean="0">
                <a:solidFill>
                  <a:srgbClr val="7030A0"/>
                </a:solidFill>
              </a:rPr>
              <a:t>31 But covet earnestly the best gifts:</a:t>
            </a:r>
          </a:p>
          <a:p>
            <a:pPr>
              <a:buNone/>
            </a:pPr>
            <a:r>
              <a:rPr lang="en-US" sz="4400" b="1" dirty="0" smtClean="0">
                <a:solidFill>
                  <a:srgbClr val="7030A0"/>
                </a:solidFill>
              </a:rPr>
              <a:t>and yet </a:t>
            </a:r>
            <a:r>
              <a:rPr lang="en-US" sz="4400" b="1" dirty="0" err="1" smtClean="0">
                <a:solidFill>
                  <a:srgbClr val="7030A0"/>
                </a:solidFill>
              </a:rPr>
              <a:t>shew</a:t>
            </a:r>
            <a:r>
              <a:rPr lang="en-US" sz="4400" b="1" dirty="0" smtClean="0">
                <a:solidFill>
                  <a:srgbClr val="7030A0"/>
                </a:solidFill>
              </a:rPr>
              <a:t> I unto you a more excellent way.</a:t>
            </a:r>
          </a:p>
          <a:p>
            <a:pPr>
              <a:buNone/>
            </a:pPr>
            <a:endParaRPr lang="en-US" sz="4400" b="1" dirty="0" smtClean="0">
              <a:solidFill>
                <a:srgbClr val="7030A0"/>
              </a:solidFill>
            </a:endParaRPr>
          </a:p>
        </p:txBody>
      </p:sp>
      <p:pic>
        <p:nvPicPr>
          <p:cNvPr id="2050" name="Picture 2" descr="http://www.iphoneretinawallpapers.com/images/fullsize/Rain-on-Foggy-Window.jpg"/>
          <p:cNvPicPr>
            <a:picLocks noChangeAspect="1" noChangeArrowheads="1"/>
          </p:cNvPicPr>
          <p:nvPr/>
        </p:nvPicPr>
        <p:blipFill>
          <a:blip r:embed="rId3" cstate="print"/>
          <a:srcRect/>
          <a:stretch>
            <a:fillRect/>
          </a:stretch>
        </p:blipFill>
        <p:spPr bwMode="auto">
          <a:xfrm>
            <a:off x="304800" y="1219200"/>
            <a:ext cx="2993571" cy="38100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B050"/>
                </a:solidFill>
              </a:rPr>
              <a:t>The Apostle Paul’s Viewpoint…</a:t>
            </a:r>
            <a:endParaRPr lang="en-US" sz="3600" b="1" dirty="0">
              <a:solidFill>
                <a:srgbClr val="00B050"/>
              </a:solidFill>
            </a:endParaRPr>
          </a:p>
        </p:txBody>
      </p:sp>
      <p:sp>
        <p:nvSpPr>
          <p:cNvPr id="3" name="Content Placeholder 2"/>
          <p:cNvSpPr>
            <a:spLocks noGrp="1"/>
          </p:cNvSpPr>
          <p:nvPr>
            <p:ph sz="quarter" idx="1"/>
          </p:nvPr>
        </p:nvSpPr>
        <p:spPr>
          <a:xfrm>
            <a:off x="3429000" y="1143000"/>
            <a:ext cx="5715000" cy="5715000"/>
          </a:xfrm>
        </p:spPr>
        <p:txBody>
          <a:bodyPr>
            <a:normAutofit fontScale="25000" lnSpcReduction="20000"/>
          </a:bodyPr>
          <a:lstStyle/>
          <a:p>
            <a:pPr>
              <a:buNone/>
            </a:pPr>
            <a:r>
              <a:rPr lang="en-US" sz="7200" b="1" u="sng" dirty="0" smtClean="0">
                <a:solidFill>
                  <a:srgbClr val="7030A0"/>
                </a:solidFill>
              </a:rPr>
              <a:t>1 </a:t>
            </a:r>
            <a:r>
              <a:rPr lang="en-US" sz="7200" b="1" u="sng" dirty="0" err="1" smtClean="0">
                <a:solidFill>
                  <a:srgbClr val="7030A0"/>
                </a:solidFill>
              </a:rPr>
              <a:t>Cor</a:t>
            </a:r>
            <a:r>
              <a:rPr lang="en-US" sz="7200" b="1" u="sng" dirty="0" smtClean="0">
                <a:solidFill>
                  <a:srgbClr val="7030A0"/>
                </a:solidFill>
              </a:rPr>
              <a:t> 13</a:t>
            </a:r>
            <a:endParaRPr lang="en-US" sz="7200" b="1" u="sng" dirty="0">
              <a:solidFill>
                <a:srgbClr val="7030A0"/>
              </a:solidFill>
            </a:endParaRPr>
          </a:p>
          <a:p>
            <a:r>
              <a:rPr lang="en-US" sz="7200" b="1" dirty="0" smtClean="0">
                <a:solidFill>
                  <a:srgbClr val="7030A0"/>
                </a:solidFill>
              </a:rPr>
              <a:t>1 Though I speak with the tongues of men and of angels, and have not charity, I am become as sounding brass</a:t>
            </a:r>
          </a:p>
          <a:p>
            <a:r>
              <a:rPr lang="en-US" sz="7200" b="1" dirty="0" smtClean="0">
                <a:solidFill>
                  <a:srgbClr val="7030A0"/>
                </a:solidFill>
              </a:rPr>
              <a:t>3 And though I bestow all my goods to feed </a:t>
            </a:r>
            <a:r>
              <a:rPr lang="en-US" sz="7200" b="1" i="1" dirty="0" smtClean="0">
                <a:solidFill>
                  <a:srgbClr val="7030A0"/>
                </a:solidFill>
              </a:rPr>
              <a:t>the poor,</a:t>
            </a:r>
            <a:r>
              <a:rPr lang="en-US" sz="7200" b="1" dirty="0" smtClean="0">
                <a:solidFill>
                  <a:srgbClr val="7030A0"/>
                </a:solidFill>
              </a:rPr>
              <a:t> …and have not charity, it </a:t>
            </a:r>
            <a:r>
              <a:rPr lang="en-US" sz="7200" b="1" dirty="0" err="1" smtClean="0">
                <a:solidFill>
                  <a:srgbClr val="7030A0"/>
                </a:solidFill>
              </a:rPr>
              <a:t>profiteth</a:t>
            </a:r>
            <a:r>
              <a:rPr lang="en-US" sz="7200" b="1" dirty="0" smtClean="0">
                <a:solidFill>
                  <a:srgbClr val="7030A0"/>
                </a:solidFill>
              </a:rPr>
              <a:t> me nothing.</a:t>
            </a:r>
          </a:p>
          <a:p>
            <a:r>
              <a:rPr lang="en-US" sz="7200" b="1" dirty="0" smtClean="0">
                <a:solidFill>
                  <a:srgbClr val="7030A0"/>
                </a:solidFill>
              </a:rPr>
              <a:t> 9 For we know in part and we prophesy in part.</a:t>
            </a:r>
          </a:p>
          <a:p>
            <a:r>
              <a:rPr lang="en-US" sz="7200" b="1" dirty="0" smtClean="0">
                <a:solidFill>
                  <a:srgbClr val="7030A0"/>
                </a:solidFill>
              </a:rPr>
              <a:t>10 But when that which is perfect is come, then that which is in part shall be done away.</a:t>
            </a:r>
          </a:p>
          <a:p>
            <a:r>
              <a:rPr lang="en-US" sz="7200" b="1" dirty="0" smtClean="0">
                <a:solidFill>
                  <a:srgbClr val="7030A0"/>
                </a:solidFill>
              </a:rPr>
              <a:t>11 When I was a child, I </a:t>
            </a:r>
            <a:r>
              <a:rPr lang="en-US" sz="7200" b="1" dirty="0" err="1" smtClean="0">
                <a:solidFill>
                  <a:srgbClr val="7030A0"/>
                </a:solidFill>
              </a:rPr>
              <a:t>spake</a:t>
            </a:r>
            <a:r>
              <a:rPr lang="en-US" sz="7200" b="1" dirty="0" smtClean="0">
                <a:solidFill>
                  <a:srgbClr val="7030A0"/>
                </a:solidFill>
              </a:rPr>
              <a:t> as a child, I understood as a child, I thought as a child: </a:t>
            </a:r>
          </a:p>
          <a:p>
            <a:r>
              <a:rPr lang="en-US" sz="7200" b="1" dirty="0" smtClean="0">
                <a:solidFill>
                  <a:srgbClr val="7030A0"/>
                </a:solidFill>
              </a:rPr>
              <a:t>but when I became a man, I put away childish things.</a:t>
            </a:r>
          </a:p>
          <a:p>
            <a:r>
              <a:rPr lang="en-US" sz="7200" b="1" i="1" u="sng" dirty="0" smtClean="0">
                <a:solidFill>
                  <a:srgbClr val="7030A0"/>
                </a:solidFill>
              </a:rPr>
              <a:t>12 For now we see through a glass, darkly; </a:t>
            </a:r>
          </a:p>
          <a:p>
            <a:r>
              <a:rPr lang="en-US" sz="7200" b="1" i="1" u="sng" dirty="0" smtClean="0">
                <a:solidFill>
                  <a:srgbClr val="7030A0"/>
                </a:solidFill>
              </a:rPr>
              <a:t>but then face to face: </a:t>
            </a:r>
          </a:p>
          <a:p>
            <a:r>
              <a:rPr lang="en-US" sz="7200" b="1" i="1" u="sng" dirty="0" smtClean="0">
                <a:solidFill>
                  <a:srgbClr val="7030A0"/>
                </a:solidFill>
              </a:rPr>
              <a:t>now I know in part; </a:t>
            </a:r>
          </a:p>
          <a:p>
            <a:r>
              <a:rPr lang="en-US" sz="7200" b="1" i="1" u="sng" dirty="0" smtClean="0">
                <a:solidFill>
                  <a:srgbClr val="7030A0"/>
                </a:solidFill>
              </a:rPr>
              <a:t>but then shall I know even as also I am known.</a:t>
            </a:r>
          </a:p>
          <a:p>
            <a:r>
              <a:rPr lang="en-US" sz="7200" b="1" dirty="0" smtClean="0">
                <a:solidFill>
                  <a:srgbClr val="7030A0"/>
                </a:solidFill>
              </a:rPr>
              <a:t>13 And now </a:t>
            </a:r>
            <a:r>
              <a:rPr lang="en-US" sz="7200" b="1" dirty="0" err="1" smtClean="0">
                <a:solidFill>
                  <a:srgbClr val="7030A0"/>
                </a:solidFill>
              </a:rPr>
              <a:t>abideth</a:t>
            </a:r>
            <a:r>
              <a:rPr lang="en-US" sz="7200" b="1" dirty="0" smtClean="0">
                <a:solidFill>
                  <a:srgbClr val="7030A0"/>
                </a:solidFill>
              </a:rPr>
              <a:t> faith, hope, charity, these three; </a:t>
            </a:r>
            <a:r>
              <a:rPr lang="en-US" sz="7200" b="1" i="1" u="sng" dirty="0" smtClean="0">
                <a:solidFill>
                  <a:srgbClr val="7030A0"/>
                </a:solidFill>
              </a:rPr>
              <a:t>but the greatest of these is charity.</a:t>
            </a:r>
          </a:p>
          <a:p>
            <a:pPr>
              <a:buNone/>
            </a:pPr>
            <a:endParaRPr lang="en-US" sz="4400" b="1" dirty="0" smtClean="0">
              <a:solidFill>
                <a:srgbClr val="7030A0"/>
              </a:solidFill>
            </a:endParaRPr>
          </a:p>
        </p:txBody>
      </p:sp>
      <p:pic>
        <p:nvPicPr>
          <p:cNvPr id="2050" name="Picture 2" descr="http://www.iphoneretinawallpapers.com/images/fullsize/Rain-on-Foggy-Window.jpg"/>
          <p:cNvPicPr>
            <a:picLocks noChangeAspect="1" noChangeArrowheads="1"/>
          </p:cNvPicPr>
          <p:nvPr/>
        </p:nvPicPr>
        <p:blipFill>
          <a:blip r:embed="rId3" cstate="print"/>
          <a:srcRect/>
          <a:stretch>
            <a:fillRect/>
          </a:stretch>
        </p:blipFill>
        <p:spPr bwMode="auto">
          <a:xfrm>
            <a:off x="304800" y="1219200"/>
            <a:ext cx="2993572" cy="38100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4400" b="1" dirty="0" smtClean="0">
                <a:solidFill>
                  <a:srgbClr val="C00000"/>
                </a:solidFill>
              </a:rPr>
              <a:t>Elder CS Lewis</a:t>
            </a:r>
            <a:endParaRPr lang="en-US" sz="4400" b="1" dirty="0">
              <a:solidFill>
                <a:srgbClr val="C00000"/>
              </a:solidFill>
            </a:endParaRPr>
          </a:p>
        </p:txBody>
      </p:sp>
      <p:sp>
        <p:nvSpPr>
          <p:cNvPr id="3" name="Content Placeholder 2"/>
          <p:cNvSpPr>
            <a:spLocks noGrp="1"/>
          </p:cNvSpPr>
          <p:nvPr>
            <p:ph sz="quarter" idx="1"/>
          </p:nvPr>
        </p:nvSpPr>
        <p:spPr>
          <a:xfrm>
            <a:off x="4191000" y="914400"/>
            <a:ext cx="4800600" cy="5791200"/>
          </a:xfrm>
          <a:solidFill>
            <a:schemeClr val="bg1"/>
          </a:solidFill>
        </p:spPr>
        <p:txBody>
          <a:bodyPr>
            <a:normAutofit fontScale="70000" lnSpcReduction="20000"/>
          </a:bodyPr>
          <a:lstStyle/>
          <a:p>
            <a:pPr>
              <a:buNone/>
            </a:pPr>
            <a:r>
              <a:rPr lang="en-US" dirty="0" smtClean="0"/>
              <a:t> </a:t>
            </a:r>
            <a:r>
              <a:rPr lang="en-US" b="1" dirty="0" smtClean="0">
                <a:solidFill>
                  <a:srgbClr val="C00000"/>
                </a:solidFill>
              </a:rPr>
              <a:t>It is a serious thing living in a society of possible gods and goddesses, to remember that the dullest and most uninteresting person you can talk to may one day be a creature which, if you say it now, you would be strongly tempted to worship, …</a:t>
            </a:r>
          </a:p>
          <a:p>
            <a:pPr>
              <a:buNone/>
            </a:pPr>
            <a:r>
              <a:rPr lang="en-US" b="1" dirty="0" smtClean="0">
                <a:solidFill>
                  <a:srgbClr val="C00000"/>
                </a:solidFill>
              </a:rPr>
              <a:t>It is in the light of these overwhelming possibilities, it is with the awe and the circumspection proper to them, that we should conduct all our dealings with one another, all friendships, all loves, all play, all politics. </a:t>
            </a:r>
          </a:p>
          <a:p>
            <a:pPr>
              <a:buNone/>
            </a:pPr>
            <a:r>
              <a:rPr lang="en-US" b="1" i="1" u="sng" dirty="0" smtClean="0">
                <a:solidFill>
                  <a:srgbClr val="C00000"/>
                </a:solidFill>
              </a:rPr>
              <a:t>There are no ordinary people. </a:t>
            </a:r>
            <a:r>
              <a:rPr lang="en-US" b="1" dirty="0" smtClean="0">
                <a:solidFill>
                  <a:srgbClr val="C00000"/>
                </a:solidFill>
              </a:rPr>
              <a:t>You have never talked to a mere mortal. Nations, cultures, arts, </a:t>
            </a:r>
            <a:r>
              <a:rPr lang="en-US" b="1" dirty="0" err="1" smtClean="0">
                <a:solidFill>
                  <a:srgbClr val="C00000"/>
                </a:solidFill>
              </a:rPr>
              <a:t>civilisations</a:t>
            </a:r>
            <a:r>
              <a:rPr lang="en-US" b="1" dirty="0" smtClean="0">
                <a:solidFill>
                  <a:srgbClr val="C00000"/>
                </a:solidFill>
              </a:rPr>
              <a:t> — these are mortal, and their life is to ours as the life of a gnat. </a:t>
            </a:r>
          </a:p>
          <a:p>
            <a:pPr>
              <a:buNone/>
            </a:pPr>
            <a:r>
              <a:rPr lang="en-US" b="1" dirty="0" smtClean="0">
                <a:solidFill>
                  <a:srgbClr val="C00000"/>
                </a:solidFill>
              </a:rPr>
              <a:t>But  it is immortals whom we joke with, work with, marry, snub, and exploit …</a:t>
            </a:r>
          </a:p>
          <a:p>
            <a:pPr>
              <a:buNone/>
            </a:pPr>
            <a:r>
              <a:rPr lang="en-US" b="1" dirty="0" smtClean="0">
                <a:solidFill>
                  <a:srgbClr val="C00000"/>
                </a:solidFill>
              </a:rPr>
              <a:t>Next to the Blessed Sacrament itself, </a:t>
            </a:r>
            <a:r>
              <a:rPr lang="en-US" b="1" i="1" u="sng" dirty="0" smtClean="0">
                <a:solidFill>
                  <a:srgbClr val="C00000"/>
                </a:solidFill>
              </a:rPr>
              <a:t>your </a:t>
            </a:r>
            <a:r>
              <a:rPr lang="en-US" b="1" i="1" u="sng" dirty="0" err="1" smtClean="0">
                <a:solidFill>
                  <a:srgbClr val="C00000"/>
                </a:solidFill>
              </a:rPr>
              <a:t>neighbour</a:t>
            </a:r>
            <a:r>
              <a:rPr lang="en-US" b="1" i="1" u="sng" dirty="0" smtClean="0">
                <a:solidFill>
                  <a:srgbClr val="C00000"/>
                </a:solidFill>
              </a:rPr>
              <a:t> is the holiest object presented to your senses</a:t>
            </a:r>
            <a:r>
              <a:rPr lang="en-US" b="1" i="1" u="sng" dirty="0" smtClean="0">
                <a:solidFill>
                  <a:srgbClr val="FF0000"/>
                </a:solidFill>
              </a:rPr>
              <a:t>.    </a:t>
            </a:r>
          </a:p>
          <a:p>
            <a:pPr>
              <a:buNone/>
            </a:pPr>
            <a:r>
              <a:rPr lang="en-US" sz="1700" b="1" dirty="0" smtClean="0">
                <a:solidFill>
                  <a:srgbClr val="FF0000"/>
                </a:solidFill>
              </a:rPr>
              <a:t>				</a:t>
            </a:r>
            <a:r>
              <a:rPr lang="en-US" sz="1700" dirty="0" smtClean="0">
                <a:solidFill>
                  <a:srgbClr val="FF0000"/>
                </a:solidFill>
              </a:rPr>
              <a:t>The Weight of Glory 45-46</a:t>
            </a:r>
            <a:endParaRPr lang="en-US" sz="1700" dirty="0">
              <a:solidFill>
                <a:srgbClr val="FF0000"/>
              </a:solidFill>
            </a:endParaRPr>
          </a:p>
        </p:txBody>
      </p:sp>
      <p:pic>
        <p:nvPicPr>
          <p:cNvPr id="25602" name="Picture 2" descr="http://4.bp.blogspot.com/__V6K14QXBMo/S-uTY1-78bI/AAAAAAAABNM/2-lrRyLlvKw/s1600/CIMG0015.JPG"/>
          <p:cNvPicPr>
            <a:picLocks noChangeAspect="1" noChangeArrowheads="1"/>
          </p:cNvPicPr>
          <p:nvPr/>
        </p:nvPicPr>
        <p:blipFill>
          <a:blip r:embed="rId3" cstate="print"/>
          <a:srcRect/>
          <a:stretch>
            <a:fillRect/>
          </a:stretch>
        </p:blipFill>
        <p:spPr bwMode="auto">
          <a:xfrm>
            <a:off x="152400" y="1219200"/>
            <a:ext cx="3968592" cy="49530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Image Cycle</a:t>
            </a:r>
            <a:endParaRPr lang="en-US" dirty="0"/>
          </a:p>
        </p:txBody>
      </p:sp>
      <p:sp>
        <p:nvSpPr>
          <p:cNvPr id="4" name="Oval 3"/>
          <p:cNvSpPr/>
          <p:nvPr/>
        </p:nvSpPr>
        <p:spPr>
          <a:xfrm>
            <a:off x="990600" y="2057400"/>
            <a:ext cx="2209800" cy="3048000"/>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791200" y="2057400"/>
            <a:ext cx="2209800" cy="3048000"/>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riped Right Arrow 5"/>
          <p:cNvSpPr/>
          <p:nvPr/>
        </p:nvSpPr>
        <p:spPr>
          <a:xfrm>
            <a:off x="3352800" y="2590800"/>
            <a:ext cx="2209800" cy="12192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omic Sans MS" pitchFamily="66" charset="0"/>
              </a:rPr>
              <a:t>Guides</a:t>
            </a:r>
            <a:endParaRPr lang="en-US" sz="2400" dirty="0">
              <a:latin typeface="Comic Sans MS" pitchFamily="66" charset="0"/>
            </a:endParaRPr>
          </a:p>
        </p:txBody>
      </p:sp>
      <p:sp>
        <p:nvSpPr>
          <p:cNvPr id="7" name="Striped Right Arrow 6"/>
          <p:cNvSpPr/>
          <p:nvPr/>
        </p:nvSpPr>
        <p:spPr>
          <a:xfrm rot="10800000">
            <a:off x="3352800" y="3810000"/>
            <a:ext cx="1981200" cy="11430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631920" y="4186535"/>
            <a:ext cx="1473480" cy="461665"/>
          </a:xfrm>
          <a:prstGeom prst="rect">
            <a:avLst/>
          </a:prstGeom>
          <a:noFill/>
        </p:spPr>
        <p:txBody>
          <a:bodyPr wrap="none" rtlCol="0">
            <a:spAutoFit/>
          </a:bodyPr>
          <a:lstStyle/>
          <a:p>
            <a:r>
              <a:rPr lang="en-US" sz="2400" dirty="0" smtClean="0">
                <a:solidFill>
                  <a:schemeClr val="bg1"/>
                </a:solidFill>
                <a:latin typeface="Comic Sans MS" pitchFamily="66" charset="0"/>
              </a:rPr>
              <a:t>Confirms</a:t>
            </a:r>
            <a:endParaRPr lang="en-US" sz="2400" dirty="0">
              <a:solidFill>
                <a:schemeClr val="bg1"/>
              </a:solidFill>
              <a:latin typeface="Comic Sans MS" pitchFamily="66" charset="0"/>
            </a:endParaRPr>
          </a:p>
        </p:txBody>
      </p:sp>
      <p:sp>
        <p:nvSpPr>
          <p:cNvPr id="9" name="TextBox 8"/>
          <p:cNvSpPr txBox="1"/>
          <p:nvPr/>
        </p:nvSpPr>
        <p:spPr>
          <a:xfrm>
            <a:off x="1295400" y="5105400"/>
            <a:ext cx="1555234" cy="1200329"/>
          </a:xfrm>
          <a:prstGeom prst="rect">
            <a:avLst/>
          </a:prstGeom>
          <a:noFill/>
        </p:spPr>
        <p:txBody>
          <a:bodyPr wrap="none" rtlCol="0">
            <a:spAutoFit/>
          </a:bodyPr>
          <a:lstStyle/>
          <a:p>
            <a:pPr algn="ctr"/>
            <a:r>
              <a:rPr lang="en-US" sz="3600" b="1" dirty="0" smtClean="0">
                <a:solidFill>
                  <a:srgbClr val="7030A0"/>
                </a:solidFill>
                <a:latin typeface="Comic Sans MS" pitchFamily="66" charset="0"/>
              </a:rPr>
              <a:t>Self</a:t>
            </a:r>
          </a:p>
          <a:p>
            <a:pPr algn="ctr"/>
            <a:r>
              <a:rPr lang="en-US" sz="3600" b="1" dirty="0" smtClean="0">
                <a:solidFill>
                  <a:srgbClr val="7030A0"/>
                </a:solidFill>
                <a:latin typeface="Comic Sans MS" pitchFamily="66" charset="0"/>
              </a:rPr>
              <a:t>Image</a:t>
            </a:r>
            <a:endParaRPr lang="en-US" sz="3600" b="1" dirty="0">
              <a:solidFill>
                <a:srgbClr val="7030A0"/>
              </a:solidFill>
              <a:latin typeface="Comic Sans MS" pitchFamily="66" charset="0"/>
            </a:endParaRPr>
          </a:p>
        </p:txBody>
      </p:sp>
      <p:sp>
        <p:nvSpPr>
          <p:cNvPr id="10" name="TextBox 9"/>
          <p:cNvSpPr txBox="1"/>
          <p:nvPr/>
        </p:nvSpPr>
        <p:spPr>
          <a:xfrm>
            <a:off x="5928513" y="5373469"/>
            <a:ext cx="1827744" cy="646331"/>
          </a:xfrm>
          <a:prstGeom prst="rect">
            <a:avLst/>
          </a:prstGeom>
          <a:noFill/>
        </p:spPr>
        <p:txBody>
          <a:bodyPr wrap="none" rtlCol="0">
            <a:spAutoFit/>
          </a:bodyPr>
          <a:lstStyle/>
          <a:p>
            <a:pPr algn="ctr"/>
            <a:r>
              <a:rPr lang="en-US" sz="3600" b="1" dirty="0" smtClean="0">
                <a:solidFill>
                  <a:srgbClr val="7030A0"/>
                </a:solidFill>
                <a:latin typeface="Comic Sans MS" pitchFamily="66" charset="0"/>
              </a:rPr>
              <a:t>Choices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0.70"/>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strVal val="#ppt_w*0.70"/>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righ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0800" y="228600"/>
            <a:ext cx="4038600" cy="2057400"/>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733800" y="4343400"/>
            <a:ext cx="1524000" cy="2286000"/>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3810000" y="2514600"/>
            <a:ext cx="1524000" cy="1600200"/>
          </a:xfrm>
          <a:prstGeom prst="downArrow">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867400" y="4876800"/>
            <a:ext cx="2057400" cy="1600200"/>
          </a:xfrm>
          <a:prstGeom prst="rightArrow">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effectLst>
                  <a:outerShdw blurRad="38100" dist="38100" dir="2700000" algn="tl">
                    <a:srgbClr val="000000">
                      <a:alpha val="43137"/>
                    </a:srgbClr>
                  </a:outerShdw>
                </a:effectLst>
              </a:rPr>
              <a:t>Act</a:t>
            </a:r>
            <a:endParaRPr lang="en-US" sz="4800" b="1" dirty="0">
              <a:effectLst>
                <a:outerShdw blurRad="38100" dist="38100" dir="2700000" algn="tl">
                  <a:srgbClr val="000000">
                    <a:alpha val="43137"/>
                  </a:srgbClr>
                </a:outerShdw>
              </a:effectLst>
            </a:endParaRPr>
          </a:p>
        </p:txBody>
      </p:sp>
      <p:pic>
        <p:nvPicPr>
          <p:cNvPr id="9" name="Picture 2" descr="http://www.iphoneretinawallpapers.com/images/fullsize/Rain-on-Foggy-Window.jpg"/>
          <p:cNvPicPr>
            <a:picLocks noChangeAspect="1" noChangeArrowheads="1"/>
          </p:cNvPicPr>
          <p:nvPr/>
        </p:nvPicPr>
        <p:blipFill>
          <a:blip r:embed="rId5" cstate="print">
            <a:lum/>
          </a:blip>
          <a:srcRect/>
          <a:stretch>
            <a:fillRect/>
          </a:stretch>
        </p:blipFill>
        <p:spPr bwMode="auto">
          <a:xfrm>
            <a:off x="3733800" y="2362200"/>
            <a:ext cx="1752600" cy="1745672"/>
          </a:xfrm>
          <a:prstGeom prst="rect">
            <a:avLst/>
          </a:prstGeom>
          <a:noFill/>
          <a:effectLst>
            <a:softEdge rad="317500"/>
          </a:effectLst>
        </p:spPr>
      </p:pic>
      <p:sp>
        <p:nvSpPr>
          <p:cNvPr id="10" name="TextBox 9"/>
          <p:cNvSpPr txBox="1"/>
          <p:nvPr/>
        </p:nvSpPr>
        <p:spPr>
          <a:xfrm>
            <a:off x="533400" y="2743200"/>
            <a:ext cx="2383986" cy="1323439"/>
          </a:xfrm>
          <a:prstGeom prst="rect">
            <a:avLst/>
          </a:prstGeom>
          <a:noFill/>
        </p:spPr>
        <p:txBody>
          <a:bodyPr wrap="none" rtlCol="0">
            <a:spAutoFit/>
          </a:bodyPr>
          <a:lstStyle/>
          <a:p>
            <a:r>
              <a:rPr lang="en-US" sz="4000" b="1" dirty="0" smtClean="0">
                <a:solidFill>
                  <a:srgbClr val="FF0000"/>
                </a:solidFill>
                <a:latin typeface="AR BLANCA" pitchFamily="2" charset="0"/>
              </a:rPr>
              <a:t>Negative </a:t>
            </a:r>
          </a:p>
          <a:p>
            <a:r>
              <a:rPr lang="en-US" sz="4000" b="1" dirty="0" smtClean="0">
                <a:solidFill>
                  <a:srgbClr val="FF0000"/>
                </a:solidFill>
                <a:latin typeface="AR BLANCA" pitchFamily="2" charset="0"/>
              </a:rPr>
              <a:t>Self Image</a:t>
            </a:r>
            <a:endParaRPr lang="en-US" sz="4000" b="1" dirty="0">
              <a:solidFill>
                <a:srgbClr val="FF0000"/>
              </a:solidFill>
              <a:latin typeface="AR BLANCA" pitchFamily="2" charset="0"/>
            </a:endParaRPr>
          </a:p>
        </p:txBody>
      </p:sp>
      <p:sp>
        <p:nvSpPr>
          <p:cNvPr id="11" name="TextBox 10"/>
          <p:cNvSpPr txBox="1"/>
          <p:nvPr/>
        </p:nvSpPr>
        <p:spPr>
          <a:xfrm>
            <a:off x="533400" y="4038600"/>
            <a:ext cx="2698175" cy="2708434"/>
          </a:xfrm>
          <a:prstGeom prst="rect">
            <a:avLst/>
          </a:prstGeom>
          <a:noFill/>
        </p:spPr>
        <p:txBody>
          <a:bodyPr wrap="none" rtlCol="0">
            <a:spAutoFit/>
          </a:bodyPr>
          <a:lstStyle/>
          <a:p>
            <a:r>
              <a:rPr lang="en-US" sz="2400" u="sng" dirty="0" smtClean="0">
                <a:solidFill>
                  <a:srgbClr val="FF0000"/>
                </a:solidFill>
                <a:latin typeface="AR BLANCA" pitchFamily="2" charset="0"/>
              </a:rPr>
              <a:t>Negative Messages</a:t>
            </a:r>
          </a:p>
          <a:p>
            <a:r>
              <a:rPr lang="en-US" sz="2400" dirty="0" smtClean="0">
                <a:solidFill>
                  <a:srgbClr val="FF0000"/>
                </a:solidFill>
                <a:latin typeface="AR BLANCA" pitchFamily="2" charset="0"/>
              </a:rPr>
              <a:t>   </a:t>
            </a:r>
            <a:r>
              <a:rPr lang="en-US" dirty="0" smtClean="0">
                <a:solidFill>
                  <a:srgbClr val="FF0000"/>
                </a:solidFill>
                <a:latin typeface="AR BLANCA" pitchFamily="2" charset="0"/>
              </a:rPr>
              <a:t>- Ages 10-14</a:t>
            </a:r>
          </a:p>
          <a:p>
            <a:r>
              <a:rPr lang="en-US" dirty="0" smtClean="0">
                <a:solidFill>
                  <a:srgbClr val="FF0000"/>
                </a:solidFill>
                <a:latin typeface="AR BLANCA" pitchFamily="2" charset="0"/>
              </a:rPr>
              <a:t>    - One Time Learning</a:t>
            </a:r>
          </a:p>
          <a:p>
            <a:r>
              <a:rPr lang="en-US" sz="2400" u="sng" dirty="0" smtClean="0">
                <a:solidFill>
                  <a:srgbClr val="FF0000"/>
                </a:solidFill>
                <a:latin typeface="AR BLANCA" pitchFamily="2" charset="0"/>
              </a:rPr>
              <a:t>Painful Experiences</a:t>
            </a:r>
          </a:p>
          <a:p>
            <a:r>
              <a:rPr lang="en-US" sz="2000" dirty="0" smtClean="0">
                <a:solidFill>
                  <a:srgbClr val="FF0000"/>
                </a:solidFill>
                <a:latin typeface="AR BLANCA" pitchFamily="2" charset="0"/>
              </a:rPr>
              <a:t>   - Perception is reality</a:t>
            </a:r>
          </a:p>
          <a:p>
            <a:r>
              <a:rPr lang="en-US" sz="2400" u="sng" dirty="0" smtClean="0">
                <a:solidFill>
                  <a:srgbClr val="FF0000"/>
                </a:solidFill>
                <a:latin typeface="AR BLANCA" pitchFamily="2" charset="0"/>
              </a:rPr>
              <a:t>Faulty Beliefs</a:t>
            </a:r>
          </a:p>
          <a:p>
            <a:r>
              <a:rPr lang="en-US" dirty="0" smtClean="0">
                <a:solidFill>
                  <a:srgbClr val="FF0000"/>
                </a:solidFill>
                <a:latin typeface="AR BLANCA" pitchFamily="2" charset="0"/>
              </a:rPr>
              <a:t>     About God</a:t>
            </a:r>
          </a:p>
          <a:p>
            <a:r>
              <a:rPr lang="en-US" dirty="0" smtClean="0">
                <a:solidFill>
                  <a:srgbClr val="FF0000"/>
                </a:solidFill>
                <a:latin typeface="AR BLANCA" pitchFamily="2" charset="0"/>
              </a:rPr>
              <a:t>     About Prayer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strVal val="#ppt_w*0.7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Effect transition="in" filter="fade">
                                      <p:cBhvr>
                                        <p:cTn id="33" dur="1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3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2000"/>
                                        <p:tgtEl>
                                          <p:spTgt spid="11">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xEl>
                                              <p:pRg st="1" end="1"/>
                                            </p:txEl>
                                          </p:spTgt>
                                        </p:tgtEl>
                                        <p:attrNameLst>
                                          <p:attrName>style.visibility</p:attrName>
                                        </p:attrNameLst>
                                      </p:cBhvr>
                                      <p:to>
                                        <p:strVal val="visible"/>
                                      </p:to>
                                    </p:set>
                                    <p:animEffect transition="in" filter="fade">
                                      <p:cBhvr>
                                        <p:cTn id="48" dur="2000"/>
                                        <p:tgtEl>
                                          <p:spTgt spid="11">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xEl>
                                              <p:pRg st="2" end="2"/>
                                            </p:txEl>
                                          </p:spTgt>
                                        </p:tgtEl>
                                        <p:attrNameLst>
                                          <p:attrName>style.visibility</p:attrName>
                                        </p:attrNameLst>
                                      </p:cBhvr>
                                      <p:to>
                                        <p:strVal val="visible"/>
                                      </p:to>
                                    </p:set>
                                    <p:animEffect transition="in" filter="fade">
                                      <p:cBhvr>
                                        <p:cTn id="53" dur="2000"/>
                                        <p:tgtEl>
                                          <p:spTgt spid="11">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
                                            <p:txEl>
                                              <p:pRg st="3" end="3"/>
                                            </p:txEl>
                                          </p:spTgt>
                                        </p:tgtEl>
                                        <p:attrNameLst>
                                          <p:attrName>style.visibility</p:attrName>
                                        </p:attrNameLst>
                                      </p:cBhvr>
                                      <p:to>
                                        <p:strVal val="visible"/>
                                      </p:to>
                                    </p:set>
                                    <p:animEffect transition="in" filter="fade">
                                      <p:cBhvr>
                                        <p:cTn id="58" dur="2000"/>
                                        <p:tgtEl>
                                          <p:spTgt spid="11">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xEl>
                                              <p:pRg st="4" end="4"/>
                                            </p:txEl>
                                          </p:spTgt>
                                        </p:tgtEl>
                                        <p:attrNameLst>
                                          <p:attrName>style.visibility</p:attrName>
                                        </p:attrNameLst>
                                      </p:cBhvr>
                                      <p:to>
                                        <p:strVal val="visible"/>
                                      </p:to>
                                    </p:set>
                                    <p:animEffect transition="in" filter="fade">
                                      <p:cBhvr>
                                        <p:cTn id="63" dur="2000"/>
                                        <p:tgtEl>
                                          <p:spTgt spid="11">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
                                            <p:txEl>
                                              <p:pRg st="5" end="5"/>
                                            </p:txEl>
                                          </p:spTgt>
                                        </p:tgtEl>
                                        <p:attrNameLst>
                                          <p:attrName>style.visibility</p:attrName>
                                        </p:attrNameLst>
                                      </p:cBhvr>
                                      <p:to>
                                        <p:strVal val="visible"/>
                                      </p:to>
                                    </p:set>
                                    <p:animEffect transition="in" filter="fade">
                                      <p:cBhvr>
                                        <p:cTn id="68" dur="2000"/>
                                        <p:tgtEl>
                                          <p:spTgt spid="11">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1">
                                            <p:txEl>
                                              <p:pRg st="6" end="6"/>
                                            </p:txEl>
                                          </p:spTgt>
                                        </p:tgtEl>
                                        <p:attrNameLst>
                                          <p:attrName>style.visibility</p:attrName>
                                        </p:attrNameLst>
                                      </p:cBhvr>
                                      <p:to>
                                        <p:strVal val="visible"/>
                                      </p:to>
                                    </p:set>
                                    <p:animEffect transition="in" filter="fade">
                                      <p:cBhvr>
                                        <p:cTn id="73" dur="2000"/>
                                        <p:tgtEl>
                                          <p:spTgt spid="11">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1">
                                            <p:txEl>
                                              <p:pRg st="7" end="7"/>
                                            </p:txEl>
                                          </p:spTgt>
                                        </p:tgtEl>
                                        <p:attrNameLst>
                                          <p:attrName>style.visibility</p:attrName>
                                        </p:attrNameLst>
                                      </p:cBhvr>
                                      <p:to>
                                        <p:strVal val="visible"/>
                                      </p:to>
                                    </p:set>
                                    <p:animEffect transition="in" filter="fade">
                                      <p:cBhvr>
                                        <p:cTn id="78" dur="2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P spid="8" grpId="0" animBg="1"/>
      <p:bldP spid="10" grpId="0"/>
      <p:bldP spid="1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6870</TotalTime>
  <Words>235</Words>
  <Application>Microsoft Office PowerPoint</Application>
  <PresentationFormat>On-screen Show (4:3)</PresentationFormat>
  <Paragraphs>89</Paragraphs>
  <Slides>11</Slides>
  <Notes>11</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Origin</vt:lpstr>
      <vt:lpstr>The Atonement  and Self Image</vt:lpstr>
      <vt:lpstr>Top 10 EFY Pickup Lines!</vt:lpstr>
      <vt:lpstr>Slide 3</vt:lpstr>
      <vt:lpstr>For Starters</vt:lpstr>
      <vt:lpstr>The Apostle Paul’s Viewpoint…</vt:lpstr>
      <vt:lpstr>The Apostle Paul’s Viewpoint…</vt:lpstr>
      <vt:lpstr>Elder CS Lewis</vt:lpstr>
      <vt:lpstr>The Image Cycle</vt:lpstr>
      <vt:lpstr>Slide 9</vt:lpstr>
      <vt:lpstr>Power of Thoughts</vt:lpstr>
      <vt:lpstr>Question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Proverbs 8</dc:title>
  <dc:creator>Kevin</dc:creator>
  <cp:lastModifiedBy>Kevin Hinckley</cp:lastModifiedBy>
  <cp:revision>26</cp:revision>
  <dcterms:created xsi:type="dcterms:W3CDTF">2012-06-05T13:22:15Z</dcterms:created>
  <dcterms:modified xsi:type="dcterms:W3CDTF">2012-07-22T16:49:47Z</dcterms:modified>
</cp:coreProperties>
</file>