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0" r:id="rId3"/>
    <p:sldId id="292" r:id="rId4"/>
    <p:sldId id="273" r:id="rId5"/>
    <p:sldId id="275" r:id="rId6"/>
    <p:sldId id="272" r:id="rId7"/>
    <p:sldId id="259" r:id="rId8"/>
    <p:sldId id="289" r:id="rId9"/>
    <p:sldId id="290" r:id="rId10"/>
    <p:sldId id="291" r:id="rId11"/>
    <p:sldId id="277" r:id="rId12"/>
    <p:sldId id="281" r:id="rId13"/>
    <p:sldId id="282" r:id="rId14"/>
    <p:sldId id="283" r:id="rId15"/>
    <p:sldId id="264" r:id="rId16"/>
    <p:sldId id="284" r:id="rId17"/>
    <p:sldId id="288" r:id="rId18"/>
    <p:sldId id="285" r:id="rId19"/>
    <p:sldId id="287" r:id="rId20"/>
    <p:sldId id="271" r:id="rId21"/>
    <p:sldId id="267" r:id="rId22"/>
    <p:sldId id="268" r:id="rId23"/>
    <p:sldId id="260" r:id="rId24"/>
    <p:sldId id="261" r:id="rId25"/>
    <p:sldId id="262"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DCCD-4F72-4AAB-800C-F6C30BDA81C2}" type="datetimeFigureOut">
              <a:rPr lang="en-US" smtClean="0"/>
              <a:pPr/>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1B90-72F5-42BF-BE4E-9B76FE7C09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4E6E51-154F-469A-B3F5-627A49F665C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89755-5348-4E09-BB97-02537CF00B7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389755-5348-4E09-BB97-02537CF00B7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17B0D-981F-4661-9AEA-DB3DB2C3C25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17B0D-981F-4661-9AEA-DB3DB2C3C25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17B0D-981F-4661-9AEA-DB3DB2C3C25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17B0D-981F-4661-9AEA-DB3DB2C3C250}"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85A8FC-A70A-403F-A442-22763D0B96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93FAB18-7469-4EBE-AA6D-BD6096C0FBAA}" type="datetimeFigureOut">
              <a:rPr lang="en-US" smtClean="0"/>
              <a:pPr/>
              <a:t>8/15/2012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004D9E-9DE5-4D97-94BF-D46B2F8D559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93FAB18-7469-4EBE-AA6D-BD6096C0FBAA}" type="datetimeFigureOut">
              <a:rPr lang="en-US" smtClean="0"/>
              <a:pPr/>
              <a:t>8/15/2012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B004D9E-9DE5-4D97-94BF-D46B2F8D559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FAB18-7469-4EBE-AA6D-BD6096C0FBAA}"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3FAB18-7469-4EBE-AA6D-BD6096C0FBAA}" type="datetimeFigureOut">
              <a:rPr lang="en-US" smtClean="0"/>
              <a:pPr/>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04D9E-9DE5-4D97-94BF-D46B2F8D559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FAB18-7469-4EBE-AA6D-BD6096C0FBAA}" type="datetimeFigureOut">
              <a:rPr lang="en-US" smtClean="0"/>
              <a:pPr/>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04D9E-9DE5-4D97-94BF-D46B2F8D559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FAB18-7469-4EBE-AA6D-BD6096C0FBAA}" type="datetimeFigureOut">
              <a:rPr lang="en-US" smtClean="0"/>
              <a:pPr/>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04D9E-9DE5-4D97-94BF-D46B2F8D55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93FAB18-7469-4EBE-AA6D-BD6096C0FBAA}" type="datetimeFigureOut">
              <a:rPr lang="en-US" smtClean="0"/>
              <a:pPr/>
              <a:t>8/15/2012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04D9E-9DE5-4D97-94BF-D46B2F8D559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533400"/>
            <a:ext cx="3276600" cy="4419600"/>
          </a:xfrm>
          <a:solidFill>
            <a:schemeClr val="bg1"/>
          </a:solidFill>
        </p:spPr>
        <p:txBody>
          <a:bodyPr>
            <a:normAutofit/>
          </a:bodyPr>
          <a:lstStyle/>
          <a:p>
            <a:pPr algn="l"/>
            <a:r>
              <a:rPr lang="en-US" sz="5400" b="1" dirty="0" smtClean="0">
                <a:solidFill>
                  <a:srgbClr val="002060"/>
                </a:solidFill>
              </a:rPr>
              <a:t>Mommy Power</a:t>
            </a:r>
            <a:endParaRPr lang="en-US" sz="5400" b="1" dirty="0">
              <a:solidFill>
                <a:srgbClr val="002060"/>
              </a:solidFill>
            </a:endParaRPr>
          </a:p>
        </p:txBody>
      </p:sp>
      <p:sp>
        <p:nvSpPr>
          <p:cNvPr id="3" name="Subtitle 2"/>
          <p:cNvSpPr>
            <a:spLocks noGrp="1"/>
          </p:cNvSpPr>
          <p:nvPr>
            <p:ph type="subTitle" idx="1"/>
          </p:nvPr>
        </p:nvSpPr>
        <p:spPr/>
        <p:txBody>
          <a:bodyPr/>
          <a:lstStyle/>
          <a:p>
            <a:endParaRPr lang="en-US"/>
          </a:p>
        </p:txBody>
      </p:sp>
      <p:pic>
        <p:nvPicPr>
          <p:cNvPr id="4098" name="Picture 2" descr="http://de.acidcow.com/pics/20100318/funny_family_photos_2_12.jpg"/>
          <p:cNvPicPr>
            <a:picLocks noChangeAspect="1" noChangeArrowheads="1"/>
          </p:cNvPicPr>
          <p:nvPr/>
        </p:nvPicPr>
        <p:blipFill>
          <a:blip r:embed="rId3" cstate="print"/>
          <a:srcRect/>
          <a:stretch>
            <a:fillRect/>
          </a:stretch>
        </p:blipFill>
        <p:spPr bwMode="auto">
          <a:xfrm>
            <a:off x="0" y="-152400"/>
            <a:ext cx="5791200" cy="8219282"/>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Instance</a:t>
            </a:r>
            <a:endParaRPr lang="en-US" dirty="0"/>
          </a:p>
        </p:txBody>
      </p:sp>
      <p:sp>
        <p:nvSpPr>
          <p:cNvPr id="3" name="Content Placeholder 2"/>
          <p:cNvSpPr>
            <a:spLocks noGrp="1"/>
          </p:cNvSpPr>
          <p:nvPr>
            <p:ph sz="quarter" idx="1"/>
          </p:nvPr>
        </p:nvSpPr>
        <p:spPr>
          <a:xfrm>
            <a:off x="4648200" y="609600"/>
            <a:ext cx="4267200" cy="6096000"/>
          </a:xfrm>
        </p:spPr>
        <p:txBody>
          <a:bodyPr>
            <a:normAutofit fontScale="77500" lnSpcReduction="20000"/>
          </a:bodyPr>
          <a:lstStyle/>
          <a:p>
            <a:pPr algn="ctr">
              <a:buNone/>
            </a:pPr>
            <a:r>
              <a:rPr lang="en-US" b="1" u="sng" dirty="0" smtClean="0">
                <a:solidFill>
                  <a:srgbClr val="C00000"/>
                </a:solidFill>
              </a:rPr>
              <a:t>Matt 11</a:t>
            </a:r>
          </a:p>
          <a:p>
            <a:pPr>
              <a:buNone/>
            </a:pPr>
            <a:r>
              <a:rPr lang="en-US" b="1" dirty="0" smtClean="0">
                <a:solidFill>
                  <a:srgbClr val="C00000"/>
                </a:solidFill>
              </a:rPr>
              <a:t>28 ¶ Come unto me, all </a:t>
            </a:r>
            <a:r>
              <a:rPr lang="en-US" b="1" i="1" dirty="0" smtClean="0">
                <a:solidFill>
                  <a:srgbClr val="C00000"/>
                </a:solidFill>
              </a:rPr>
              <a:t>ye</a:t>
            </a:r>
            <a:r>
              <a:rPr lang="en-US" b="1" dirty="0" smtClean="0">
                <a:solidFill>
                  <a:srgbClr val="C00000"/>
                </a:solidFill>
              </a:rPr>
              <a:t> that </a:t>
            </a:r>
            <a:r>
              <a:rPr lang="en-US" b="1" dirty="0" err="1" smtClean="0">
                <a:solidFill>
                  <a:srgbClr val="C00000"/>
                </a:solidFill>
              </a:rPr>
              <a:t>labour</a:t>
            </a:r>
            <a:r>
              <a:rPr lang="en-US" b="1" dirty="0" smtClean="0">
                <a:solidFill>
                  <a:srgbClr val="C00000"/>
                </a:solidFill>
              </a:rPr>
              <a:t> and are heavy laden, and I will give you rest.</a:t>
            </a:r>
          </a:p>
          <a:p>
            <a:pPr>
              <a:buNone/>
            </a:pPr>
            <a:r>
              <a:rPr lang="en-US" b="1" dirty="0" smtClean="0">
                <a:solidFill>
                  <a:srgbClr val="C00000"/>
                </a:solidFill>
              </a:rPr>
              <a:t>29 Take my yoke upon you, and learn of me; for I am meek and lowly in heart; and ye shall find rest unto your souls.</a:t>
            </a:r>
          </a:p>
          <a:p>
            <a:pPr>
              <a:buNone/>
            </a:pPr>
            <a:r>
              <a:rPr lang="en-US" b="1" dirty="0" smtClean="0">
                <a:solidFill>
                  <a:srgbClr val="C00000"/>
                </a:solidFill>
              </a:rPr>
              <a:t>30 For my yoke </a:t>
            </a:r>
            <a:r>
              <a:rPr lang="en-US" b="1" i="1" dirty="0" smtClean="0">
                <a:solidFill>
                  <a:srgbClr val="C00000"/>
                </a:solidFill>
              </a:rPr>
              <a:t>is</a:t>
            </a:r>
            <a:r>
              <a:rPr lang="en-US" b="1" dirty="0" smtClean="0">
                <a:solidFill>
                  <a:srgbClr val="C00000"/>
                </a:solidFill>
              </a:rPr>
              <a:t> easy, and my burden is light.</a:t>
            </a:r>
          </a:p>
          <a:p>
            <a:pPr algn="ctr">
              <a:buNone/>
            </a:pPr>
            <a:r>
              <a:rPr lang="en-US" b="1" u="sng" dirty="0" smtClean="0">
                <a:solidFill>
                  <a:srgbClr val="C00000"/>
                </a:solidFill>
              </a:rPr>
              <a:t>Luke 15</a:t>
            </a:r>
          </a:p>
          <a:p>
            <a:pPr>
              <a:buNone/>
            </a:pPr>
            <a:r>
              <a:rPr lang="en-US" b="1" dirty="0" smtClean="0">
                <a:solidFill>
                  <a:srgbClr val="C00000"/>
                </a:solidFill>
              </a:rPr>
              <a:t>4 What man of you, having an hundred sheep, if he lose one of them, doth not leave the ninety and nine in the wilderness, and go after that which is lost, until he find it?</a:t>
            </a:r>
          </a:p>
          <a:p>
            <a:r>
              <a:rPr lang="en-US" b="1" dirty="0" smtClean="0">
                <a:solidFill>
                  <a:srgbClr val="C00000"/>
                </a:solidFill>
              </a:rPr>
              <a:t>5 And when he hath found </a:t>
            </a:r>
            <a:r>
              <a:rPr lang="en-US" b="1" i="1" dirty="0" smtClean="0">
                <a:solidFill>
                  <a:srgbClr val="C00000"/>
                </a:solidFill>
              </a:rPr>
              <a:t>it,</a:t>
            </a:r>
            <a:r>
              <a:rPr lang="en-US" b="1" dirty="0" smtClean="0">
                <a:solidFill>
                  <a:srgbClr val="C00000"/>
                </a:solidFill>
              </a:rPr>
              <a:t> he </a:t>
            </a:r>
            <a:r>
              <a:rPr lang="en-US" b="1" dirty="0" err="1" smtClean="0">
                <a:solidFill>
                  <a:srgbClr val="C00000"/>
                </a:solidFill>
              </a:rPr>
              <a:t>layeth</a:t>
            </a:r>
            <a:r>
              <a:rPr lang="en-US" b="1" dirty="0" smtClean="0">
                <a:solidFill>
                  <a:srgbClr val="C00000"/>
                </a:solidFill>
              </a:rPr>
              <a:t> it on his shoulders, rejoicing…</a:t>
            </a:r>
          </a:p>
          <a:p>
            <a:endParaRPr lang="en-US" b="1" dirty="0" smtClean="0">
              <a:solidFill>
                <a:srgbClr val="C00000"/>
              </a:solidFill>
            </a:endParaRPr>
          </a:p>
          <a:p>
            <a:pPr>
              <a:buNone/>
            </a:pPr>
            <a:endParaRPr lang="en-US" b="1" dirty="0">
              <a:solidFill>
                <a:srgbClr val="C00000"/>
              </a:solidFill>
            </a:endParaRPr>
          </a:p>
        </p:txBody>
      </p:sp>
      <p:pic>
        <p:nvPicPr>
          <p:cNvPr id="68610" name="Picture 2" descr="http://upload.wikimedia.org/wikipedia/commons/thumb/1/17/Carrying_off_the_Menorah_from_the_Temple_in_Jerusalem_depicted_on_a_frieze_on_the_Arch_of_Titus_in_the_Forum_Romanum.JPG/220px-Carrying_off_the_Menorah_from_the_Temple_in_Jerusalem_depicted_on_a_frieze_on_the_Arch_of_Titus_in_the_Forum_Romanum.JPG"/>
          <p:cNvPicPr>
            <a:picLocks noChangeAspect="1" noChangeArrowheads="1"/>
          </p:cNvPicPr>
          <p:nvPr/>
        </p:nvPicPr>
        <p:blipFill>
          <a:blip r:embed="rId3" cstate="print"/>
          <a:srcRect/>
          <a:stretch>
            <a:fillRect/>
          </a:stretch>
        </p:blipFill>
        <p:spPr bwMode="auto">
          <a:xfrm>
            <a:off x="533400" y="1295400"/>
            <a:ext cx="3810000" cy="5074227"/>
          </a:xfrm>
          <a:prstGeom prst="rect">
            <a:avLst/>
          </a:prstGeom>
          <a:noFill/>
        </p:spPr>
      </p:pic>
      <p:pic>
        <p:nvPicPr>
          <p:cNvPr id="68612" name="Picture 4" descr="http://sfodan.files.wordpress.com/2012/01/yeshua_the-lamb-of-god.jpg"/>
          <p:cNvPicPr>
            <a:picLocks noChangeAspect="1" noChangeArrowheads="1"/>
          </p:cNvPicPr>
          <p:nvPr/>
        </p:nvPicPr>
        <p:blipFill>
          <a:blip r:embed="rId4" cstate="print"/>
          <a:srcRect/>
          <a:stretch>
            <a:fillRect/>
          </a:stretch>
        </p:blipFill>
        <p:spPr bwMode="auto">
          <a:xfrm>
            <a:off x="457200" y="1219200"/>
            <a:ext cx="3838574" cy="4953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8612"/>
                                        </p:tgtEl>
                                        <p:attrNameLst>
                                          <p:attrName>style.visibility</p:attrName>
                                        </p:attrNameLst>
                                      </p:cBhvr>
                                      <p:to>
                                        <p:strVal val="visible"/>
                                      </p:to>
                                    </p:set>
                                    <p:anim calcmode="lin" valueType="num">
                                      <p:cBhvr>
                                        <p:cTn id="32" dur="1000" fill="hold"/>
                                        <p:tgtEl>
                                          <p:spTgt spid="68612"/>
                                        </p:tgtEl>
                                        <p:attrNameLst>
                                          <p:attrName>ppt_w</p:attrName>
                                        </p:attrNameLst>
                                      </p:cBhvr>
                                      <p:tavLst>
                                        <p:tav tm="0">
                                          <p:val>
                                            <p:strVal val="#ppt_w*0.70"/>
                                          </p:val>
                                        </p:tav>
                                        <p:tav tm="100000">
                                          <p:val>
                                            <p:strVal val="#ppt_w"/>
                                          </p:val>
                                        </p:tav>
                                      </p:tavLst>
                                    </p:anim>
                                    <p:anim calcmode="lin" valueType="num">
                                      <p:cBhvr>
                                        <p:cTn id="33" dur="1000" fill="hold"/>
                                        <p:tgtEl>
                                          <p:spTgt spid="68612"/>
                                        </p:tgtEl>
                                        <p:attrNameLst>
                                          <p:attrName>ppt_h</p:attrName>
                                        </p:attrNameLst>
                                      </p:cBhvr>
                                      <p:tavLst>
                                        <p:tav tm="0">
                                          <p:val>
                                            <p:strVal val="#ppt_h"/>
                                          </p:val>
                                        </p:tav>
                                        <p:tav tm="100000">
                                          <p:val>
                                            <p:strVal val="#ppt_h"/>
                                          </p:val>
                                        </p:tav>
                                      </p:tavLst>
                                    </p:anim>
                                    <p:animEffect transition="in" filter="fade">
                                      <p:cBhvr>
                                        <p:cTn id="34" dur="1000"/>
                                        <p:tgtEl>
                                          <p:spTgt spid="686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urnbacktogod.com/wp-content/uploads/2008/07/jesus-with-children-0409.jpg"/>
          <p:cNvPicPr>
            <a:picLocks noChangeAspect="1" noChangeArrowheads="1"/>
          </p:cNvPicPr>
          <p:nvPr/>
        </p:nvPicPr>
        <p:blipFill>
          <a:blip r:embed="rId3" cstate="print"/>
          <a:srcRect/>
          <a:stretch>
            <a:fillRect/>
          </a:stretch>
        </p:blipFill>
        <p:spPr bwMode="auto">
          <a:xfrm>
            <a:off x="-127000" y="19050"/>
            <a:ext cx="9271000" cy="6838950"/>
          </a:xfrm>
          <a:prstGeom prst="rect">
            <a:avLst/>
          </a:prstGeom>
          <a:noFill/>
        </p:spPr>
      </p:pic>
      <p:sp>
        <p:nvSpPr>
          <p:cNvPr id="2" name="Title 1"/>
          <p:cNvSpPr>
            <a:spLocks noGrp="1"/>
          </p:cNvSpPr>
          <p:nvPr>
            <p:ph type="title"/>
          </p:nvPr>
        </p:nvSpPr>
        <p:spPr>
          <a:xfrm>
            <a:off x="76200" y="-76200"/>
            <a:ext cx="8229600" cy="990600"/>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2 Nephi 25</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3810000"/>
            <a:ext cx="8763000" cy="3048000"/>
          </a:xfrm>
          <a:solidFill>
            <a:schemeClr val="accent6">
              <a:lumMod val="75000"/>
              <a:alpha val="53000"/>
            </a:schemeClr>
          </a:solidFill>
          <a:effectLst>
            <a:softEdge rad="317500"/>
          </a:effectLst>
        </p:spPr>
        <p:txBody>
          <a:bodyPr>
            <a:normAutofit lnSpcReduction="10000"/>
          </a:bodyPr>
          <a:lstStyle/>
          <a:p>
            <a:pPr>
              <a:buNone/>
            </a:pPr>
            <a:r>
              <a:rPr lang="en-US" b="1" dirty="0" smtClean="0">
                <a:solidFill>
                  <a:schemeClr val="bg1"/>
                </a:solidFill>
                <a:effectLst>
                  <a:outerShdw blurRad="38100" dist="38100" dir="2700000" algn="tl">
                    <a:srgbClr val="000000">
                      <a:alpha val="43137"/>
                    </a:srgbClr>
                  </a:outerShdw>
                </a:effectLst>
              </a:rPr>
              <a:t>2 Nephi 25:</a:t>
            </a:r>
          </a:p>
          <a:p>
            <a:pPr>
              <a:buNone/>
            </a:pPr>
            <a:r>
              <a:rPr lang="en-US" b="1" dirty="0" smtClean="0">
                <a:solidFill>
                  <a:schemeClr val="bg1"/>
                </a:solidFill>
                <a:effectLst>
                  <a:outerShdw blurRad="38100" dist="38100" dir="2700000" algn="tl">
                    <a:srgbClr val="000000">
                      <a:alpha val="43137"/>
                    </a:srgbClr>
                  </a:outerShdw>
                </a:effectLst>
              </a:rPr>
              <a:t>…for this end was the law given…and we are made alive in Christ because of our faith…</a:t>
            </a:r>
          </a:p>
          <a:p>
            <a:pPr>
              <a:buNone/>
            </a:pPr>
            <a:r>
              <a:rPr lang="en-US" b="1" dirty="0" smtClean="0">
                <a:solidFill>
                  <a:schemeClr val="bg1"/>
                </a:solidFill>
                <a:effectLst>
                  <a:outerShdw blurRad="38100" dist="38100" dir="2700000" algn="tl">
                    <a:srgbClr val="000000">
                      <a:alpha val="43137"/>
                    </a:srgbClr>
                  </a:outerShdw>
                </a:effectLst>
              </a:rPr>
              <a:t>And we talk of Christ, we rejoice in Christ, we preach of Christ, we prophesy of Christ….</a:t>
            </a:r>
          </a:p>
          <a:p>
            <a:pPr>
              <a:buNone/>
            </a:pPr>
            <a:r>
              <a:rPr lang="en-US" b="1" dirty="0" smtClean="0">
                <a:solidFill>
                  <a:schemeClr val="bg1"/>
                </a:solidFill>
                <a:effectLst>
                  <a:outerShdw blurRad="38100" dist="38100" dir="2700000" algn="tl">
                    <a:srgbClr val="000000">
                      <a:alpha val="43137"/>
                    </a:srgbClr>
                  </a:outerShdw>
                </a:effectLst>
              </a:rPr>
              <a:t>That our children may know to what source they may look for a remission of their sins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urnbacktogod.com/wp-content/uploads/2008/07/jesus-with-children-0409.jpg"/>
          <p:cNvPicPr>
            <a:picLocks noChangeAspect="1" noChangeArrowheads="1"/>
          </p:cNvPicPr>
          <p:nvPr/>
        </p:nvPicPr>
        <p:blipFill>
          <a:blip r:embed="rId3" cstate="print"/>
          <a:srcRect/>
          <a:stretch>
            <a:fillRect/>
          </a:stretch>
        </p:blipFill>
        <p:spPr bwMode="auto">
          <a:xfrm>
            <a:off x="-127000" y="19050"/>
            <a:ext cx="9271000" cy="6838950"/>
          </a:xfrm>
          <a:prstGeom prst="rect">
            <a:avLst/>
          </a:prstGeom>
          <a:noFill/>
        </p:spPr>
      </p:pic>
      <p:sp>
        <p:nvSpPr>
          <p:cNvPr id="2" name="Title 1"/>
          <p:cNvSpPr>
            <a:spLocks noGrp="1"/>
          </p:cNvSpPr>
          <p:nvPr>
            <p:ph type="title"/>
          </p:nvPr>
        </p:nvSpPr>
        <p:spPr>
          <a:xfrm>
            <a:off x="76200" y="-76200"/>
            <a:ext cx="8229600" cy="990600"/>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Good</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4724400"/>
            <a:ext cx="7696200" cy="1676400"/>
          </a:xfrm>
          <a:solidFill>
            <a:schemeClr val="accent6">
              <a:lumMod val="75000"/>
              <a:alpha val="36000"/>
            </a:schemeClr>
          </a:solidFill>
          <a:effectLst>
            <a:softEdge rad="127000"/>
          </a:effectLst>
        </p:spPr>
        <p:txBody>
          <a:bodyPr>
            <a:normAutofit/>
          </a:bodyPr>
          <a:lstStyle/>
          <a:p>
            <a:pPr>
              <a:buNone/>
            </a:pPr>
            <a:r>
              <a:rPr lang="en-US" sz="4400" b="1" dirty="0" smtClean="0">
                <a:solidFill>
                  <a:schemeClr val="bg1"/>
                </a:solidFill>
                <a:effectLst>
                  <a:outerShdw blurRad="38100" dist="38100" dir="2700000" algn="tl">
                    <a:srgbClr val="000000">
                      <a:alpha val="43137"/>
                    </a:srgbClr>
                  </a:outerShdw>
                </a:effectLst>
              </a:rPr>
              <a:t>Honey, lets talk about what Jesus did for 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urnbacktogod.com/wp-content/uploads/2008/07/jesus-with-children-0409.jpg"/>
          <p:cNvPicPr>
            <a:picLocks noChangeAspect="1" noChangeArrowheads="1"/>
          </p:cNvPicPr>
          <p:nvPr/>
        </p:nvPicPr>
        <p:blipFill>
          <a:blip r:embed="rId3" cstate="print"/>
          <a:srcRect/>
          <a:stretch>
            <a:fillRect/>
          </a:stretch>
        </p:blipFill>
        <p:spPr bwMode="auto">
          <a:xfrm>
            <a:off x="-127000" y="19050"/>
            <a:ext cx="9271000" cy="6838950"/>
          </a:xfrm>
          <a:prstGeom prst="rect">
            <a:avLst/>
          </a:prstGeom>
          <a:noFill/>
        </p:spPr>
      </p:pic>
      <p:sp>
        <p:nvSpPr>
          <p:cNvPr id="2" name="Title 1"/>
          <p:cNvSpPr>
            <a:spLocks noGrp="1"/>
          </p:cNvSpPr>
          <p:nvPr>
            <p:ph type="title"/>
          </p:nvPr>
        </p:nvSpPr>
        <p:spPr>
          <a:xfrm>
            <a:off x="76200" y="-76200"/>
            <a:ext cx="8229600" cy="990600"/>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Better…</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3962400"/>
            <a:ext cx="8686800" cy="2209800"/>
          </a:xfrm>
          <a:solidFill>
            <a:schemeClr val="accent6">
              <a:lumMod val="75000"/>
              <a:alpha val="36000"/>
            </a:schemeClr>
          </a:solidFill>
          <a:effectLst>
            <a:softEdge rad="127000"/>
          </a:effectLst>
        </p:spPr>
        <p:txBody>
          <a:bodyPr>
            <a:normAutofit/>
          </a:bodyPr>
          <a:lstStyle/>
          <a:p>
            <a:pPr>
              <a:buNone/>
            </a:pPr>
            <a:r>
              <a:rPr lang="en-US" sz="4400" b="1" dirty="0" smtClean="0">
                <a:solidFill>
                  <a:schemeClr val="bg1"/>
                </a:solidFill>
                <a:effectLst>
                  <a:outerShdw blurRad="38100" dist="38100" dir="2700000" algn="tl">
                    <a:srgbClr val="000000">
                      <a:alpha val="43137"/>
                    </a:srgbClr>
                  </a:outerShdw>
                </a:effectLst>
              </a:rPr>
              <a:t>Honey, lets talk about what Jesus did for us</a:t>
            </a:r>
          </a:p>
          <a:p>
            <a:pPr>
              <a:buNone/>
            </a:pPr>
            <a:r>
              <a:rPr lang="en-US" sz="4400" b="1" dirty="0" smtClean="0">
                <a:solidFill>
                  <a:schemeClr val="bg1"/>
                </a:solidFill>
                <a:effectLst>
                  <a:outerShdw blurRad="38100" dist="38100" dir="2700000" algn="tl">
                    <a:srgbClr val="000000">
                      <a:alpha val="43137"/>
                    </a:srgbClr>
                  </a:outerShdw>
                </a:effectLst>
              </a:rPr>
              <a:t>Now, in my life….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urnbacktogod.com/wp-content/uploads/2008/07/jesus-with-children-0409.jpg"/>
          <p:cNvPicPr>
            <a:picLocks noChangeAspect="1" noChangeArrowheads="1"/>
          </p:cNvPicPr>
          <p:nvPr/>
        </p:nvPicPr>
        <p:blipFill>
          <a:blip r:embed="rId3" cstate="print"/>
          <a:srcRect/>
          <a:stretch>
            <a:fillRect/>
          </a:stretch>
        </p:blipFill>
        <p:spPr bwMode="auto">
          <a:xfrm>
            <a:off x="-127000" y="19050"/>
            <a:ext cx="9271000" cy="6838950"/>
          </a:xfrm>
          <a:prstGeom prst="rect">
            <a:avLst/>
          </a:prstGeom>
          <a:noFill/>
        </p:spPr>
      </p:pic>
      <p:sp>
        <p:nvSpPr>
          <p:cNvPr id="2" name="Title 1"/>
          <p:cNvSpPr>
            <a:spLocks noGrp="1"/>
          </p:cNvSpPr>
          <p:nvPr>
            <p:ph type="title"/>
          </p:nvPr>
        </p:nvSpPr>
        <p:spPr>
          <a:xfrm>
            <a:off x="76200" y="-76200"/>
            <a:ext cx="8229600" cy="990600"/>
          </a:xfrm>
        </p:spPr>
        <p:txBody>
          <a:bodyPr>
            <a:normAutofit/>
          </a:bodyPr>
          <a:lstStyle/>
          <a:p>
            <a:r>
              <a:rPr lang="en-US" sz="4800" b="1" dirty="0" smtClean="0">
                <a:solidFill>
                  <a:srgbClr val="C00000"/>
                </a:solidFill>
                <a:effectLst>
                  <a:outerShdw blurRad="38100" dist="38100" dir="2700000" algn="tl">
                    <a:srgbClr val="000000">
                      <a:alpha val="43137"/>
                    </a:srgbClr>
                  </a:outerShdw>
                </a:effectLst>
              </a:rPr>
              <a:t>Best!</a:t>
            </a:r>
            <a:endParaRPr lang="en-US" sz="48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3962400"/>
            <a:ext cx="8610600" cy="2590800"/>
          </a:xfrm>
          <a:solidFill>
            <a:schemeClr val="accent6">
              <a:lumMod val="75000"/>
              <a:alpha val="36000"/>
            </a:schemeClr>
          </a:solidFill>
          <a:effectLst>
            <a:softEdge rad="127000"/>
          </a:effectLst>
        </p:spPr>
        <p:txBody>
          <a:bodyPr>
            <a:normAutofit fontScale="85000" lnSpcReduction="20000"/>
          </a:bodyPr>
          <a:lstStyle/>
          <a:p>
            <a:pPr>
              <a:buNone/>
            </a:pPr>
            <a:r>
              <a:rPr lang="en-US" sz="4400" b="1" dirty="0" smtClean="0">
                <a:solidFill>
                  <a:schemeClr val="bg1"/>
                </a:solidFill>
                <a:effectLst>
                  <a:outerShdw blurRad="38100" dist="38100" dir="2700000" algn="tl">
                    <a:srgbClr val="000000">
                      <a:alpha val="43137"/>
                    </a:srgbClr>
                  </a:outerShdw>
                </a:effectLst>
              </a:rPr>
              <a:t>Honey, lets talk about what Jesus did for us</a:t>
            </a:r>
          </a:p>
          <a:p>
            <a:pPr>
              <a:buNone/>
            </a:pPr>
            <a:r>
              <a:rPr lang="en-US" sz="4400" b="1" dirty="0" smtClean="0">
                <a:solidFill>
                  <a:schemeClr val="bg1"/>
                </a:solidFill>
                <a:effectLst>
                  <a:outerShdw blurRad="38100" dist="38100" dir="2700000" algn="tl">
                    <a:srgbClr val="000000">
                      <a:alpha val="43137"/>
                    </a:srgbClr>
                  </a:outerShdw>
                </a:effectLst>
              </a:rPr>
              <a:t>Now, in my life….</a:t>
            </a:r>
          </a:p>
          <a:p>
            <a:pPr>
              <a:buNone/>
            </a:pPr>
            <a:r>
              <a:rPr lang="en-US" sz="4400" b="1" dirty="0" smtClean="0">
                <a:solidFill>
                  <a:schemeClr val="bg1"/>
                </a:solidFill>
                <a:effectLst>
                  <a:outerShdw blurRad="38100" dist="38100" dir="2700000" algn="tl">
                    <a:srgbClr val="000000">
                      <a:alpha val="43137"/>
                    </a:srgbClr>
                  </a:outerShdw>
                </a:effectLst>
              </a:rPr>
              <a:t>When was the last time you felt that way?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latimes.com/media/photo/2011-07/632696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28600" y="152400"/>
            <a:ext cx="7467600" cy="792162"/>
          </a:xfrm>
        </p:spPr>
        <p:txBody>
          <a:bodyPr>
            <a:normAutofit fontScale="90000"/>
          </a:bodyPr>
          <a:lstStyle/>
          <a:p>
            <a:r>
              <a:rPr lang="en-US" sz="4800" b="1" dirty="0" smtClean="0">
                <a:solidFill>
                  <a:schemeClr val="bg1"/>
                </a:solidFill>
              </a:rPr>
              <a:t>Personal Experience</a:t>
            </a:r>
            <a:endParaRPr lang="en-US" sz="4800" b="1" dirty="0">
              <a:solidFill>
                <a:schemeClr val="bg1"/>
              </a:solidFill>
            </a:endParaRPr>
          </a:p>
        </p:txBody>
      </p:sp>
      <p:sp>
        <p:nvSpPr>
          <p:cNvPr id="3" name="Content Placeholder 2"/>
          <p:cNvSpPr>
            <a:spLocks noGrp="1"/>
          </p:cNvSpPr>
          <p:nvPr>
            <p:ph sz="quarter" idx="1"/>
          </p:nvPr>
        </p:nvSpPr>
        <p:spPr>
          <a:xfrm>
            <a:off x="76200" y="3276600"/>
            <a:ext cx="8915400" cy="3352800"/>
          </a:xfrm>
          <a:solidFill>
            <a:schemeClr val="tx2">
              <a:lumMod val="50000"/>
              <a:alpha val="75000"/>
            </a:schemeClr>
          </a:solidFill>
          <a:effectLst>
            <a:softEdge rad="317500"/>
          </a:effectLst>
        </p:spPr>
        <p:txBody>
          <a:bodyPr>
            <a:normAutofit fontScale="40000" lnSpcReduction="20000"/>
          </a:bodyPr>
          <a:lstStyle/>
          <a:p>
            <a:pPr>
              <a:buNone/>
            </a:pPr>
            <a:r>
              <a:rPr lang="en-US" sz="4400" b="1" dirty="0" smtClean="0">
                <a:solidFill>
                  <a:schemeClr val="bg1"/>
                </a:solidFill>
                <a:effectLst>
                  <a:outerShdw blurRad="38100" dist="38100" dir="2700000" algn="tl">
                    <a:srgbClr val="000000">
                      <a:alpha val="43137"/>
                    </a:srgbClr>
                  </a:outerShdw>
                </a:effectLst>
              </a:rPr>
              <a:t>3 Nephi 11</a:t>
            </a:r>
          </a:p>
          <a:p>
            <a:r>
              <a:rPr lang="en-US" sz="4400" b="1" dirty="0" smtClean="0">
                <a:solidFill>
                  <a:schemeClr val="bg1"/>
                </a:solidFill>
                <a:effectLst>
                  <a:outerShdw blurRad="38100" dist="38100" dir="2700000" algn="tl">
                    <a:srgbClr val="000000">
                      <a:alpha val="43137"/>
                    </a:srgbClr>
                  </a:outerShdw>
                </a:effectLst>
              </a:rPr>
              <a:t>14 Arise and come forth unto me, that ye may thrust your hands into my side, and also that ye may feel the prints of the nails in my hands and in my feet, </a:t>
            </a:r>
          </a:p>
          <a:p>
            <a:r>
              <a:rPr lang="en-US" sz="4400" b="1" dirty="0" smtClean="0">
                <a:solidFill>
                  <a:schemeClr val="bg1"/>
                </a:solidFill>
                <a:effectLst>
                  <a:outerShdw blurRad="38100" dist="38100" dir="2700000" algn="tl">
                    <a:srgbClr val="000000">
                      <a:alpha val="43137"/>
                    </a:srgbClr>
                  </a:outerShdw>
                </a:effectLst>
              </a:rPr>
              <a:t>that ye may know that I am the God of Israel, and the God of the whole earth, and have been slain for the sins of the world.</a:t>
            </a:r>
          </a:p>
          <a:p>
            <a:r>
              <a:rPr lang="en-US" sz="4400" b="1" dirty="0" smtClean="0">
                <a:solidFill>
                  <a:schemeClr val="bg1"/>
                </a:solidFill>
                <a:effectLst>
                  <a:outerShdw blurRad="38100" dist="38100" dir="2700000" algn="tl">
                    <a:srgbClr val="000000">
                      <a:alpha val="43137"/>
                    </a:srgbClr>
                  </a:outerShdw>
                </a:effectLst>
              </a:rPr>
              <a:t>15 And it came to pass that the multitude went forth, and thrust their hands into his side, and did feel the prints of the nails in his hands and in his feet; and this they did do, going forth one by one until they had all gone forth, and did see with their eyes and did feel with their hands, </a:t>
            </a:r>
          </a:p>
          <a:p>
            <a:r>
              <a:rPr lang="en-US" sz="4400" b="1" dirty="0" smtClean="0">
                <a:solidFill>
                  <a:schemeClr val="bg1"/>
                </a:solidFill>
                <a:effectLst>
                  <a:outerShdw blurRad="38100" dist="38100" dir="2700000" algn="tl">
                    <a:srgbClr val="000000">
                      <a:alpha val="43137"/>
                    </a:srgbClr>
                  </a:outerShdw>
                </a:effectLst>
              </a:rPr>
              <a:t>and did know of a surety and did bear record, that it was he, of whom it was written by the prophets, that should come.</a:t>
            </a:r>
          </a:p>
          <a:p>
            <a:pPr>
              <a:buNone/>
            </a:pPr>
            <a:endParaRPr lang="en-US" sz="44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800" b="1" dirty="0" smtClean="0">
                <a:solidFill>
                  <a:srgbClr val="002060"/>
                </a:solidFill>
              </a:rPr>
              <a:t>Youth and Self Esteem</a:t>
            </a:r>
            <a:endParaRPr lang="en-US" sz="4800" b="1" dirty="0">
              <a:solidFill>
                <a:srgbClr val="002060"/>
              </a:solidFill>
            </a:endParaRPr>
          </a:p>
        </p:txBody>
      </p:sp>
      <p:sp>
        <p:nvSpPr>
          <p:cNvPr id="3" name="Content Placeholder 2"/>
          <p:cNvSpPr>
            <a:spLocks noGrp="1"/>
          </p:cNvSpPr>
          <p:nvPr>
            <p:ph sz="quarter" idx="1"/>
          </p:nvPr>
        </p:nvSpPr>
        <p:spPr>
          <a:xfrm>
            <a:off x="3810000" y="1066800"/>
            <a:ext cx="5029200" cy="5791200"/>
          </a:xfrm>
        </p:spPr>
        <p:txBody>
          <a:bodyPr>
            <a:normAutofit fontScale="85000" lnSpcReduction="10000"/>
          </a:bodyPr>
          <a:lstStyle/>
          <a:p>
            <a:pPr>
              <a:buNone/>
            </a:pPr>
            <a:r>
              <a:rPr lang="en-US" b="1" u="sng" dirty="0" smtClean="0">
                <a:solidFill>
                  <a:srgbClr val="C00000"/>
                </a:solidFill>
              </a:rPr>
              <a:t>BYU Study</a:t>
            </a:r>
          </a:p>
          <a:p>
            <a:pPr>
              <a:buNone/>
            </a:pPr>
            <a:r>
              <a:rPr lang="en-US" b="1" dirty="0" smtClean="0">
                <a:solidFill>
                  <a:srgbClr val="C00000"/>
                </a:solidFill>
              </a:rPr>
              <a:t>“Mother’s connection, the emotional ties the youth felt to their mothers, had a direct relationship with self-esteem for all samples of young women and one sample of young men.</a:t>
            </a:r>
          </a:p>
          <a:p>
            <a:pPr>
              <a:buNone/>
            </a:pPr>
            <a:r>
              <a:rPr lang="en-US" b="1" dirty="0" smtClean="0">
                <a:solidFill>
                  <a:srgbClr val="C00000"/>
                </a:solidFill>
              </a:rPr>
              <a:t>Mother’s Regulation, the setting of rules, monitoring compliance, and administering discipline was significantly related to self esteem…</a:t>
            </a:r>
          </a:p>
          <a:p>
            <a:pPr>
              <a:buNone/>
            </a:pPr>
            <a:r>
              <a:rPr lang="en-US" b="1" dirty="0" smtClean="0">
                <a:solidFill>
                  <a:srgbClr val="C00000"/>
                </a:solidFill>
              </a:rPr>
              <a:t>Among LDS youth, parents emotional connections and regulation of teens behavior were both significant factors in understanding the teens’ feelings of self-esteem.   </a:t>
            </a:r>
            <a:r>
              <a:rPr lang="en-US" dirty="0" smtClean="0">
                <a:solidFill>
                  <a:srgbClr val="C00000"/>
                </a:solidFill>
              </a:rPr>
              <a:t> </a:t>
            </a:r>
            <a:r>
              <a:rPr lang="en-US" sz="1400" dirty="0" smtClean="0">
                <a:solidFill>
                  <a:srgbClr val="C00000"/>
                </a:solidFill>
              </a:rPr>
              <a:t>Shield of Faith, p. 181</a:t>
            </a:r>
            <a:endParaRPr lang="en-US" sz="1400" dirty="0">
              <a:solidFill>
                <a:srgbClr val="C00000"/>
              </a:solidFill>
            </a:endParaRPr>
          </a:p>
        </p:txBody>
      </p:sp>
      <p:pic>
        <p:nvPicPr>
          <p:cNvPr id="62466" name="Picture 2" descr="http://3.bp.blogspot.com/-y5TlKqOZQWU/T4OWKnK4Q7I/AAAAAAAAixU/4_-JOtOSbzw/s1600/mother-hugging-her-daughter-250-thumb-250x250.jpg"/>
          <p:cNvPicPr>
            <a:picLocks noChangeAspect="1" noChangeArrowheads="1"/>
          </p:cNvPicPr>
          <p:nvPr/>
        </p:nvPicPr>
        <p:blipFill>
          <a:blip r:embed="rId3" cstate="print"/>
          <a:srcRect/>
          <a:stretch>
            <a:fillRect/>
          </a:stretch>
        </p:blipFill>
        <p:spPr bwMode="auto">
          <a:xfrm>
            <a:off x="152400" y="1371600"/>
            <a:ext cx="3581400" cy="3581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800" b="1" dirty="0" smtClean="0">
                <a:solidFill>
                  <a:srgbClr val="002060"/>
                </a:solidFill>
              </a:rPr>
              <a:t>Youth and Self Esteem</a:t>
            </a:r>
            <a:endParaRPr lang="en-US" sz="4800" b="1" dirty="0">
              <a:solidFill>
                <a:srgbClr val="002060"/>
              </a:solidFill>
            </a:endParaRPr>
          </a:p>
        </p:txBody>
      </p:sp>
      <p:sp>
        <p:nvSpPr>
          <p:cNvPr id="3" name="Content Placeholder 2"/>
          <p:cNvSpPr>
            <a:spLocks noGrp="1"/>
          </p:cNvSpPr>
          <p:nvPr>
            <p:ph sz="quarter" idx="1"/>
          </p:nvPr>
        </p:nvSpPr>
        <p:spPr>
          <a:xfrm>
            <a:off x="3810000" y="1066800"/>
            <a:ext cx="5029200" cy="5791200"/>
          </a:xfrm>
        </p:spPr>
        <p:txBody>
          <a:bodyPr>
            <a:normAutofit fontScale="85000" lnSpcReduction="20000"/>
          </a:bodyPr>
          <a:lstStyle/>
          <a:p>
            <a:pPr>
              <a:buNone/>
            </a:pPr>
            <a:r>
              <a:rPr lang="en-US" b="1" u="sng" dirty="0" smtClean="0">
                <a:solidFill>
                  <a:srgbClr val="C00000"/>
                </a:solidFill>
              </a:rPr>
              <a:t>BYU Study</a:t>
            </a:r>
          </a:p>
          <a:p>
            <a:pPr>
              <a:buNone/>
            </a:pPr>
            <a:r>
              <a:rPr lang="en-US" b="1" dirty="0" smtClean="0">
                <a:solidFill>
                  <a:srgbClr val="C00000"/>
                </a:solidFill>
              </a:rPr>
              <a:t>“Parents who sit down with their teenage children and discuss family rules, </a:t>
            </a:r>
          </a:p>
          <a:p>
            <a:pPr>
              <a:buNone/>
            </a:pPr>
            <a:r>
              <a:rPr lang="en-US" b="1" dirty="0" smtClean="0">
                <a:solidFill>
                  <a:srgbClr val="C00000"/>
                </a:solidFill>
              </a:rPr>
              <a:t>Such as responsibility for helping around the house, curfews, completion of </a:t>
            </a:r>
            <a:r>
              <a:rPr lang="en-US" b="1" dirty="0" err="1" smtClean="0">
                <a:solidFill>
                  <a:srgbClr val="C00000"/>
                </a:solidFill>
              </a:rPr>
              <a:t>homwork</a:t>
            </a:r>
            <a:r>
              <a:rPr lang="en-US" b="1" dirty="0" smtClean="0">
                <a:solidFill>
                  <a:srgbClr val="C00000"/>
                </a:solidFill>
              </a:rPr>
              <a:t>…score high on regulation.</a:t>
            </a:r>
          </a:p>
          <a:p>
            <a:pPr>
              <a:buNone/>
            </a:pPr>
            <a:r>
              <a:rPr lang="en-US" b="1" dirty="0" smtClean="0">
                <a:solidFill>
                  <a:srgbClr val="C00000"/>
                </a:solidFill>
              </a:rPr>
              <a:t>When rules are violated, these parents </a:t>
            </a:r>
            <a:r>
              <a:rPr lang="en-US" b="1" i="1" u="sng" dirty="0" smtClean="0">
                <a:solidFill>
                  <a:srgbClr val="C00000"/>
                </a:solidFill>
              </a:rPr>
              <a:t>administer the agreed-upon discipline</a:t>
            </a:r>
            <a:r>
              <a:rPr lang="en-US" b="1" dirty="0" smtClean="0">
                <a:solidFill>
                  <a:srgbClr val="C00000"/>
                </a:solidFill>
              </a:rPr>
              <a:t>, usually some type of grounding, loss of privilege, or extra chores.</a:t>
            </a:r>
          </a:p>
          <a:p>
            <a:pPr>
              <a:buNone/>
            </a:pPr>
            <a:r>
              <a:rPr lang="en-US" b="1" dirty="0" smtClean="0">
                <a:solidFill>
                  <a:srgbClr val="C00000"/>
                </a:solidFill>
              </a:rPr>
              <a:t>Parents who provide this type of structure in the lives of their children help them realize the consequences of their behavior and also promote higher self-esteem.   </a:t>
            </a:r>
            <a:r>
              <a:rPr lang="en-US" dirty="0" smtClean="0">
                <a:solidFill>
                  <a:srgbClr val="C00000"/>
                </a:solidFill>
              </a:rPr>
              <a:t> </a:t>
            </a:r>
            <a:r>
              <a:rPr lang="en-US" sz="1400" dirty="0" smtClean="0">
                <a:solidFill>
                  <a:srgbClr val="C00000"/>
                </a:solidFill>
              </a:rPr>
              <a:t>Shield of Faith, p. 181</a:t>
            </a:r>
            <a:endParaRPr lang="en-US" sz="1400" dirty="0">
              <a:solidFill>
                <a:srgbClr val="C00000"/>
              </a:solidFill>
            </a:endParaRPr>
          </a:p>
        </p:txBody>
      </p:sp>
      <p:pic>
        <p:nvPicPr>
          <p:cNvPr id="62466" name="Picture 2" descr="http://3.bp.blogspot.com/-y5TlKqOZQWU/T4OWKnK4Q7I/AAAAAAAAixU/4_-JOtOSbzw/s1600/mother-hugging-her-daughter-250-thumb-250x250.jpg"/>
          <p:cNvPicPr>
            <a:picLocks noChangeAspect="1" noChangeArrowheads="1"/>
          </p:cNvPicPr>
          <p:nvPr/>
        </p:nvPicPr>
        <p:blipFill>
          <a:blip r:embed="rId3" cstate="print"/>
          <a:srcRect/>
          <a:stretch>
            <a:fillRect/>
          </a:stretch>
        </p:blipFill>
        <p:spPr bwMode="auto">
          <a:xfrm>
            <a:off x="152400" y="1371600"/>
            <a:ext cx="3581400" cy="3581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rPr>
              <a:t>Soft and Strong</a:t>
            </a:r>
            <a:br>
              <a:rPr lang="en-US" sz="3600" b="1" dirty="0" smtClean="0">
                <a:solidFill>
                  <a:srgbClr val="002060"/>
                </a:solidFill>
              </a:rPr>
            </a:br>
            <a:r>
              <a:rPr lang="en-US" sz="3600" b="1" dirty="0" smtClean="0">
                <a:solidFill>
                  <a:srgbClr val="002060"/>
                </a:solidFill>
              </a:rPr>
              <a:t>The Power of Meekness</a:t>
            </a:r>
            <a:endParaRPr lang="en-US" sz="3600" b="1" dirty="0">
              <a:solidFill>
                <a:srgbClr val="002060"/>
              </a:solidFill>
            </a:endParaRPr>
          </a:p>
        </p:txBody>
      </p:sp>
      <p:sp>
        <p:nvSpPr>
          <p:cNvPr id="3" name="Content Placeholder 2"/>
          <p:cNvSpPr>
            <a:spLocks noGrp="1"/>
          </p:cNvSpPr>
          <p:nvPr>
            <p:ph sz="quarter" idx="1"/>
          </p:nvPr>
        </p:nvSpPr>
        <p:spPr>
          <a:xfrm>
            <a:off x="228600" y="1219200"/>
            <a:ext cx="5257800" cy="5410200"/>
          </a:xfrm>
        </p:spPr>
        <p:txBody>
          <a:bodyPr>
            <a:normAutofit fontScale="85000" lnSpcReduction="20000"/>
          </a:bodyPr>
          <a:lstStyle/>
          <a:p>
            <a:pPr>
              <a:buNone/>
            </a:pPr>
            <a:r>
              <a:rPr lang="en-US" sz="4300" b="1" dirty="0" smtClean="0">
                <a:solidFill>
                  <a:srgbClr val="C00000"/>
                </a:solidFill>
              </a:rPr>
              <a:t>Fogging and </a:t>
            </a:r>
            <a:r>
              <a:rPr lang="en-US" sz="4300" b="1" dirty="0" smtClean="0">
                <a:solidFill>
                  <a:srgbClr val="002060"/>
                </a:solidFill>
              </a:rPr>
              <a:t>Broken Record</a:t>
            </a:r>
          </a:p>
          <a:p>
            <a:pPr>
              <a:buNone/>
            </a:pPr>
            <a:endParaRPr lang="en-US" dirty="0" smtClean="0"/>
          </a:p>
          <a:p>
            <a:pPr>
              <a:buNone/>
            </a:pPr>
            <a:r>
              <a:rPr lang="en-US" b="1" u="sng" dirty="0" smtClean="0">
                <a:solidFill>
                  <a:srgbClr val="C00000"/>
                </a:solidFill>
              </a:rPr>
              <a:t>Fogging</a:t>
            </a:r>
          </a:p>
          <a:p>
            <a:pPr>
              <a:buNone/>
            </a:pPr>
            <a:r>
              <a:rPr lang="en-US" b="1" dirty="0" smtClean="0">
                <a:solidFill>
                  <a:srgbClr val="C00000"/>
                </a:solidFill>
              </a:rPr>
              <a:t>That may be true…</a:t>
            </a:r>
          </a:p>
          <a:p>
            <a:pPr>
              <a:buNone/>
            </a:pPr>
            <a:r>
              <a:rPr lang="en-US" b="1" dirty="0" smtClean="0">
                <a:solidFill>
                  <a:srgbClr val="C00000"/>
                </a:solidFill>
              </a:rPr>
              <a:t>I can see how you might believe that…</a:t>
            </a:r>
          </a:p>
          <a:p>
            <a:pPr>
              <a:buNone/>
            </a:pPr>
            <a:r>
              <a:rPr lang="en-US" b="1" dirty="0" smtClean="0">
                <a:solidFill>
                  <a:srgbClr val="C00000"/>
                </a:solidFill>
              </a:rPr>
              <a:t>Probably,</a:t>
            </a:r>
          </a:p>
          <a:p>
            <a:pPr>
              <a:buNone/>
            </a:pPr>
            <a:r>
              <a:rPr lang="en-US" b="1" dirty="0" smtClean="0">
                <a:solidFill>
                  <a:srgbClr val="C00000"/>
                </a:solidFill>
              </a:rPr>
              <a:t>Isn’t that horrible? </a:t>
            </a:r>
          </a:p>
          <a:p>
            <a:pPr>
              <a:buNone/>
            </a:pPr>
            <a:r>
              <a:rPr lang="en-US" b="1" dirty="0" smtClean="0">
                <a:solidFill>
                  <a:srgbClr val="C00000"/>
                </a:solidFill>
              </a:rPr>
              <a:t>Yes, I probably am…</a:t>
            </a:r>
          </a:p>
          <a:p>
            <a:pPr>
              <a:buNone/>
            </a:pPr>
            <a:r>
              <a:rPr lang="en-US" b="1" dirty="0" smtClean="0">
                <a:solidFill>
                  <a:srgbClr val="C00000"/>
                </a:solidFill>
              </a:rPr>
              <a:t>I know it feels that way…</a:t>
            </a:r>
          </a:p>
          <a:p>
            <a:pPr>
              <a:buNone/>
            </a:pPr>
            <a:r>
              <a:rPr lang="en-US" b="1" dirty="0" smtClean="0">
                <a:solidFill>
                  <a:srgbClr val="C00000"/>
                </a:solidFill>
              </a:rPr>
              <a:t>You’re probably right…</a:t>
            </a:r>
          </a:p>
          <a:p>
            <a:pPr>
              <a:buNone/>
            </a:pPr>
            <a:r>
              <a:rPr lang="en-US" b="1" dirty="0" smtClean="0">
                <a:solidFill>
                  <a:srgbClr val="C00000"/>
                </a:solidFill>
              </a:rPr>
              <a:t>That could be…</a:t>
            </a:r>
          </a:p>
          <a:p>
            <a:pPr>
              <a:buNone/>
            </a:pPr>
            <a:r>
              <a:rPr lang="en-US" b="1" dirty="0" smtClean="0">
                <a:solidFill>
                  <a:srgbClr val="C00000"/>
                </a:solidFill>
              </a:rPr>
              <a:t>I know…</a:t>
            </a:r>
          </a:p>
          <a:p>
            <a:pPr>
              <a:buNone/>
            </a:pPr>
            <a:r>
              <a:rPr lang="en-US" b="1" dirty="0" smtClean="0">
                <a:solidFill>
                  <a:srgbClr val="C00000"/>
                </a:solidFill>
              </a:rPr>
              <a:t>Sure sounds that way, doesn’t it?</a:t>
            </a:r>
          </a:p>
          <a:p>
            <a:pPr>
              <a:buNone/>
            </a:pPr>
            <a:endParaRPr lang="en-US" dirty="0">
              <a:solidFill>
                <a:srgbClr val="C00000"/>
              </a:solidFill>
            </a:endParaRPr>
          </a:p>
        </p:txBody>
      </p:sp>
      <p:pic>
        <p:nvPicPr>
          <p:cNvPr id="70658" name="Picture 2" descr="http://www.saidaonline.com/en/newsgfx/mother-and-teenage-daughter-talking.jpg"/>
          <p:cNvPicPr>
            <a:picLocks noChangeAspect="1" noChangeArrowheads="1"/>
          </p:cNvPicPr>
          <p:nvPr/>
        </p:nvPicPr>
        <p:blipFill>
          <a:blip r:embed="rId3" cstate="print"/>
          <a:srcRect/>
          <a:stretch>
            <a:fillRect/>
          </a:stretch>
        </p:blipFill>
        <p:spPr bwMode="auto">
          <a:xfrm>
            <a:off x="5410200" y="1219200"/>
            <a:ext cx="3543300" cy="2514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rPr>
              <a:t>Soft and Strong</a:t>
            </a:r>
            <a:br>
              <a:rPr lang="en-US" sz="3600" b="1" dirty="0" smtClean="0">
                <a:solidFill>
                  <a:srgbClr val="002060"/>
                </a:solidFill>
              </a:rPr>
            </a:br>
            <a:r>
              <a:rPr lang="en-US" sz="3600" b="1" dirty="0" smtClean="0">
                <a:solidFill>
                  <a:srgbClr val="002060"/>
                </a:solidFill>
              </a:rPr>
              <a:t>The Power of Meekness</a:t>
            </a:r>
            <a:endParaRPr lang="en-US" sz="3600" b="1" dirty="0">
              <a:solidFill>
                <a:srgbClr val="002060"/>
              </a:solidFill>
            </a:endParaRPr>
          </a:p>
        </p:txBody>
      </p:sp>
      <p:sp>
        <p:nvSpPr>
          <p:cNvPr id="3" name="Content Placeholder 2"/>
          <p:cNvSpPr>
            <a:spLocks noGrp="1"/>
          </p:cNvSpPr>
          <p:nvPr>
            <p:ph sz="quarter" idx="1"/>
          </p:nvPr>
        </p:nvSpPr>
        <p:spPr>
          <a:xfrm>
            <a:off x="152400" y="1219200"/>
            <a:ext cx="5334000" cy="5486400"/>
          </a:xfrm>
        </p:spPr>
        <p:txBody>
          <a:bodyPr>
            <a:normAutofit fontScale="62500" lnSpcReduction="20000"/>
          </a:bodyPr>
          <a:lstStyle/>
          <a:p>
            <a:pPr>
              <a:buNone/>
            </a:pPr>
            <a:r>
              <a:rPr lang="en-US" sz="4300" b="1" dirty="0" smtClean="0">
                <a:solidFill>
                  <a:srgbClr val="C00000"/>
                </a:solidFill>
              </a:rPr>
              <a:t>Fogging and </a:t>
            </a:r>
            <a:r>
              <a:rPr lang="en-US" sz="4300" b="1" dirty="0" smtClean="0">
                <a:solidFill>
                  <a:srgbClr val="002060"/>
                </a:solidFill>
              </a:rPr>
              <a:t>Broken Record</a:t>
            </a:r>
          </a:p>
          <a:p>
            <a:pPr>
              <a:buNone/>
            </a:pPr>
            <a:endParaRPr lang="en-US" dirty="0" smtClean="0"/>
          </a:p>
          <a:p>
            <a:pPr>
              <a:buNone/>
            </a:pPr>
            <a:r>
              <a:rPr lang="en-US" b="1" dirty="0" smtClean="0">
                <a:solidFill>
                  <a:srgbClr val="7030A0"/>
                </a:solidFill>
              </a:rPr>
              <a:t>14 year old daughter</a:t>
            </a:r>
            <a:r>
              <a:rPr lang="en-US" dirty="0" smtClean="0">
                <a:solidFill>
                  <a:srgbClr val="7030A0"/>
                </a:solidFill>
              </a:rPr>
              <a:t>: Mom, everyone is going to the mall tonight. Can I go?</a:t>
            </a:r>
          </a:p>
          <a:p>
            <a:pPr>
              <a:buNone/>
            </a:pPr>
            <a:r>
              <a:rPr lang="en-US" b="1" dirty="0" smtClean="0">
                <a:solidFill>
                  <a:srgbClr val="7030A0"/>
                </a:solidFill>
              </a:rPr>
              <a:t>Mom</a:t>
            </a:r>
            <a:r>
              <a:rPr lang="en-US" dirty="0" smtClean="0">
                <a:solidFill>
                  <a:srgbClr val="7030A0"/>
                </a:solidFill>
              </a:rPr>
              <a:t>: Honey, you haven’t finished your homework. You need to stay home and do it.</a:t>
            </a:r>
          </a:p>
          <a:p>
            <a:pPr>
              <a:buNone/>
            </a:pPr>
            <a:r>
              <a:rPr lang="en-US" b="1" dirty="0" smtClean="0">
                <a:solidFill>
                  <a:srgbClr val="7030A0"/>
                </a:solidFill>
              </a:rPr>
              <a:t>Daughter</a:t>
            </a:r>
            <a:r>
              <a:rPr lang="en-US" dirty="0" smtClean="0">
                <a:solidFill>
                  <a:srgbClr val="7030A0"/>
                </a:solidFill>
              </a:rPr>
              <a:t>: I’ll do it when I get home.</a:t>
            </a:r>
          </a:p>
          <a:p>
            <a:pPr>
              <a:buNone/>
            </a:pPr>
            <a:r>
              <a:rPr lang="en-US" b="1" dirty="0" smtClean="0">
                <a:solidFill>
                  <a:srgbClr val="7030A0"/>
                </a:solidFill>
              </a:rPr>
              <a:t>Mom</a:t>
            </a:r>
            <a:r>
              <a:rPr lang="en-US" dirty="0" smtClean="0">
                <a:solidFill>
                  <a:srgbClr val="7030A0"/>
                </a:solidFill>
              </a:rPr>
              <a:t>: We agreed weeks ago you’d always do your homework first. </a:t>
            </a:r>
            <a:r>
              <a:rPr lang="en-US" dirty="0" smtClean="0">
                <a:solidFill>
                  <a:srgbClr val="002060"/>
                </a:solidFill>
              </a:rPr>
              <a:t>You need to stay and do your homework.</a:t>
            </a:r>
          </a:p>
          <a:p>
            <a:pPr>
              <a:buNone/>
            </a:pPr>
            <a:r>
              <a:rPr lang="en-US" b="1" dirty="0" smtClean="0">
                <a:solidFill>
                  <a:srgbClr val="7030A0"/>
                </a:solidFill>
              </a:rPr>
              <a:t>Daughter</a:t>
            </a:r>
            <a:r>
              <a:rPr lang="en-US" dirty="0" smtClean="0">
                <a:solidFill>
                  <a:srgbClr val="7030A0"/>
                </a:solidFill>
              </a:rPr>
              <a:t>: Mom! All my friends are going!</a:t>
            </a:r>
          </a:p>
          <a:p>
            <a:pPr>
              <a:buNone/>
            </a:pPr>
            <a:r>
              <a:rPr lang="en-US" b="1" dirty="0" smtClean="0">
                <a:solidFill>
                  <a:srgbClr val="7030A0"/>
                </a:solidFill>
              </a:rPr>
              <a:t>Mom</a:t>
            </a:r>
            <a:r>
              <a:rPr lang="en-US" dirty="0" smtClean="0">
                <a:solidFill>
                  <a:srgbClr val="7030A0"/>
                </a:solidFill>
              </a:rPr>
              <a:t>: </a:t>
            </a:r>
            <a:r>
              <a:rPr lang="en-US" dirty="0" smtClean="0">
                <a:solidFill>
                  <a:srgbClr val="C00000"/>
                </a:solidFill>
              </a:rPr>
              <a:t>That may be true</a:t>
            </a:r>
            <a:r>
              <a:rPr lang="en-US" dirty="0" smtClean="0">
                <a:solidFill>
                  <a:srgbClr val="7030A0"/>
                </a:solidFill>
              </a:rPr>
              <a:t>, but </a:t>
            </a:r>
            <a:r>
              <a:rPr lang="en-US" dirty="0" smtClean="0">
                <a:solidFill>
                  <a:srgbClr val="002060"/>
                </a:solidFill>
              </a:rPr>
              <a:t>you need to do your home work</a:t>
            </a:r>
            <a:r>
              <a:rPr lang="en-US" dirty="0" smtClean="0">
                <a:solidFill>
                  <a:srgbClr val="7030A0"/>
                </a:solidFill>
              </a:rPr>
              <a:t>.</a:t>
            </a:r>
          </a:p>
          <a:p>
            <a:pPr>
              <a:buNone/>
            </a:pPr>
            <a:r>
              <a:rPr lang="en-US" b="1" dirty="0" smtClean="0">
                <a:solidFill>
                  <a:srgbClr val="7030A0"/>
                </a:solidFill>
              </a:rPr>
              <a:t>Daughter</a:t>
            </a:r>
            <a:r>
              <a:rPr lang="en-US" dirty="0" smtClean="0">
                <a:solidFill>
                  <a:srgbClr val="7030A0"/>
                </a:solidFill>
              </a:rPr>
              <a:t>: Don’t be so mean!</a:t>
            </a:r>
          </a:p>
          <a:p>
            <a:pPr>
              <a:buNone/>
            </a:pPr>
            <a:r>
              <a:rPr lang="en-US" b="1" dirty="0" smtClean="0">
                <a:solidFill>
                  <a:srgbClr val="7030A0"/>
                </a:solidFill>
              </a:rPr>
              <a:t>Mom</a:t>
            </a:r>
            <a:r>
              <a:rPr lang="en-US" dirty="0" smtClean="0">
                <a:solidFill>
                  <a:srgbClr val="7030A0"/>
                </a:solidFill>
              </a:rPr>
              <a:t>: </a:t>
            </a:r>
            <a:r>
              <a:rPr lang="en-US" dirty="0" smtClean="0">
                <a:solidFill>
                  <a:srgbClr val="C00000"/>
                </a:solidFill>
              </a:rPr>
              <a:t>I know it feels like that</a:t>
            </a:r>
            <a:r>
              <a:rPr lang="en-US" dirty="0" smtClean="0">
                <a:solidFill>
                  <a:srgbClr val="7030A0"/>
                </a:solidFill>
              </a:rPr>
              <a:t>, but </a:t>
            </a:r>
            <a:r>
              <a:rPr lang="en-US" dirty="0" smtClean="0">
                <a:solidFill>
                  <a:srgbClr val="002060"/>
                </a:solidFill>
              </a:rPr>
              <a:t>you need to do your homework.</a:t>
            </a:r>
          </a:p>
          <a:p>
            <a:pPr>
              <a:buNone/>
            </a:pPr>
            <a:r>
              <a:rPr lang="en-US" b="1" dirty="0" smtClean="0">
                <a:solidFill>
                  <a:srgbClr val="7030A0"/>
                </a:solidFill>
              </a:rPr>
              <a:t>Daughter</a:t>
            </a:r>
            <a:r>
              <a:rPr lang="en-US" dirty="0" smtClean="0">
                <a:solidFill>
                  <a:srgbClr val="7030A0"/>
                </a:solidFill>
              </a:rPr>
              <a:t>: You’re just afraid I’m going to get into trouble.</a:t>
            </a:r>
          </a:p>
          <a:p>
            <a:pPr>
              <a:buNone/>
            </a:pPr>
            <a:r>
              <a:rPr lang="en-US" b="1" dirty="0" smtClean="0">
                <a:solidFill>
                  <a:srgbClr val="7030A0"/>
                </a:solidFill>
              </a:rPr>
              <a:t>Mom</a:t>
            </a:r>
            <a:r>
              <a:rPr lang="en-US" dirty="0" smtClean="0">
                <a:solidFill>
                  <a:srgbClr val="C00000"/>
                </a:solidFill>
              </a:rPr>
              <a:t>: Probably</a:t>
            </a:r>
            <a:r>
              <a:rPr lang="en-US" dirty="0" smtClean="0">
                <a:solidFill>
                  <a:srgbClr val="7030A0"/>
                </a:solidFill>
              </a:rPr>
              <a:t>. But </a:t>
            </a:r>
            <a:r>
              <a:rPr lang="en-US" dirty="0" smtClean="0">
                <a:solidFill>
                  <a:srgbClr val="002060"/>
                </a:solidFill>
              </a:rPr>
              <a:t>you need to do your homework</a:t>
            </a:r>
            <a:r>
              <a:rPr lang="en-US" dirty="0" smtClean="0">
                <a:solidFill>
                  <a:srgbClr val="7030A0"/>
                </a:solidFill>
              </a:rPr>
              <a:t>.</a:t>
            </a:r>
          </a:p>
          <a:p>
            <a:pPr>
              <a:buNone/>
            </a:pPr>
            <a:r>
              <a:rPr lang="en-US" b="1" dirty="0" smtClean="0">
                <a:solidFill>
                  <a:srgbClr val="7030A0"/>
                </a:solidFill>
              </a:rPr>
              <a:t>Daughter</a:t>
            </a:r>
            <a:r>
              <a:rPr lang="en-US" dirty="0" smtClean="0">
                <a:solidFill>
                  <a:srgbClr val="7030A0"/>
                </a:solidFill>
              </a:rPr>
              <a:t>: Please! I’ll do the all the laundry for a week!</a:t>
            </a:r>
          </a:p>
          <a:p>
            <a:pPr>
              <a:buNone/>
            </a:pPr>
            <a:r>
              <a:rPr lang="en-US" b="1" dirty="0" smtClean="0">
                <a:solidFill>
                  <a:srgbClr val="7030A0"/>
                </a:solidFill>
              </a:rPr>
              <a:t>Mom</a:t>
            </a:r>
            <a:r>
              <a:rPr lang="en-US" dirty="0" smtClean="0">
                <a:solidFill>
                  <a:srgbClr val="7030A0"/>
                </a:solidFill>
              </a:rPr>
              <a:t>: </a:t>
            </a:r>
            <a:r>
              <a:rPr lang="en-US" dirty="0" smtClean="0">
                <a:solidFill>
                  <a:srgbClr val="C00000"/>
                </a:solidFill>
              </a:rPr>
              <a:t>Thanks for the offer</a:t>
            </a:r>
            <a:r>
              <a:rPr lang="en-US" dirty="0" smtClean="0">
                <a:solidFill>
                  <a:srgbClr val="7030A0"/>
                </a:solidFill>
              </a:rPr>
              <a:t>. But </a:t>
            </a:r>
            <a:r>
              <a:rPr lang="en-US" dirty="0" smtClean="0">
                <a:solidFill>
                  <a:srgbClr val="002060"/>
                </a:solidFill>
              </a:rPr>
              <a:t>you need to do your homework.</a:t>
            </a:r>
          </a:p>
          <a:p>
            <a:pPr>
              <a:buNone/>
            </a:pPr>
            <a:endParaRPr lang="en-US" dirty="0"/>
          </a:p>
        </p:txBody>
      </p:sp>
      <p:pic>
        <p:nvPicPr>
          <p:cNvPr id="70658" name="Picture 2" descr="http://www.saidaonline.com/en/newsgfx/mother-and-teenage-daughter-talking.jpg"/>
          <p:cNvPicPr>
            <a:picLocks noChangeAspect="1" noChangeArrowheads="1"/>
          </p:cNvPicPr>
          <p:nvPr/>
        </p:nvPicPr>
        <p:blipFill>
          <a:blip r:embed="rId3" cstate="print"/>
          <a:srcRect/>
          <a:stretch>
            <a:fillRect/>
          </a:stretch>
        </p:blipFill>
        <p:spPr bwMode="auto">
          <a:xfrm>
            <a:off x="5524500" y="1219200"/>
            <a:ext cx="3543300" cy="2514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BTW, </a:t>
            </a:r>
            <a:endParaRPr lang="en-US" dirty="0"/>
          </a:p>
        </p:txBody>
      </p:sp>
      <p:sp>
        <p:nvSpPr>
          <p:cNvPr id="3" name="Content Placeholder 2"/>
          <p:cNvSpPr>
            <a:spLocks noGrp="1"/>
          </p:cNvSpPr>
          <p:nvPr>
            <p:ph sz="quarter" idx="1"/>
          </p:nvPr>
        </p:nvSpPr>
        <p:spPr/>
        <p:txBody>
          <a:bodyPr>
            <a:normAutofit/>
          </a:bodyPr>
          <a:lstStyle/>
          <a:p>
            <a:pPr>
              <a:buNone/>
            </a:pPr>
            <a:r>
              <a:rPr lang="en-US" sz="4800" dirty="0" smtClean="0">
                <a:solidFill>
                  <a:srgbClr val="C00000"/>
                </a:solidFill>
              </a:rPr>
              <a:t>Occasional Embarrassment Goes a Long Way!!</a:t>
            </a:r>
            <a:endParaRPr lang="en-US" sz="4800" dirty="0">
              <a:solidFill>
                <a:srgbClr val="C00000"/>
              </a:solidFill>
            </a:endParaRPr>
          </a:p>
        </p:txBody>
      </p:sp>
      <p:pic>
        <p:nvPicPr>
          <p:cNvPr id="2050" name="Picture 2" descr="https://sphotos-b.xx.fbcdn.net/hphotos-snc6/603567_10151909270860707_331450050_n.jpg"/>
          <p:cNvPicPr>
            <a:picLocks noChangeAspect="1" noChangeArrowheads="1"/>
          </p:cNvPicPr>
          <p:nvPr/>
        </p:nvPicPr>
        <p:blipFill>
          <a:blip r:embed="rId3" cstate="print"/>
          <a:srcRect/>
          <a:stretch>
            <a:fillRect/>
          </a:stretch>
        </p:blipFill>
        <p:spPr bwMode="auto">
          <a:xfrm>
            <a:off x="0" y="-106364"/>
            <a:ext cx="9144000" cy="696436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https://sphotos-b.xx.fbcdn.net/hphotos-ash3/560912_135994199875088_2027786698_n.jpg"/>
          <p:cNvPicPr>
            <a:picLocks noChangeAspect="1" noChangeArrowheads="1"/>
          </p:cNvPicPr>
          <p:nvPr/>
        </p:nvPicPr>
        <p:blipFill>
          <a:blip r:embed="rId3" cstate="print"/>
          <a:srcRect/>
          <a:stretch>
            <a:fillRect/>
          </a:stretch>
        </p:blipFill>
        <p:spPr bwMode="auto">
          <a:xfrm>
            <a:off x="1524000" y="0"/>
            <a:ext cx="5983271" cy="7056438"/>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lstStyle/>
          <a:p>
            <a:r>
              <a:rPr lang="en-US" dirty="0" smtClean="0"/>
              <a:t>Brigham Young</a:t>
            </a:r>
            <a:endParaRPr lang="en-US" dirty="0"/>
          </a:p>
        </p:txBody>
      </p:sp>
      <p:sp>
        <p:nvSpPr>
          <p:cNvPr id="3" name="Content Placeholder 2"/>
          <p:cNvSpPr>
            <a:spLocks noGrp="1"/>
          </p:cNvSpPr>
          <p:nvPr>
            <p:ph idx="1"/>
          </p:nvPr>
        </p:nvSpPr>
        <p:spPr>
          <a:xfrm>
            <a:off x="4191000" y="838200"/>
            <a:ext cx="4800600" cy="5791200"/>
          </a:xfrm>
        </p:spPr>
        <p:txBody>
          <a:bodyPr>
            <a:normAutofit fontScale="85000" lnSpcReduction="20000"/>
          </a:bodyPr>
          <a:lstStyle/>
          <a:p>
            <a:pPr>
              <a:buNone/>
            </a:pPr>
            <a:r>
              <a:rPr lang="en-US" dirty="0" smtClean="0"/>
              <a:t> "Let the father and mother, who are members of this Church and kingdom, take a righteous course, and strive with all their might never to do a wrong, but to do good all their lives; </a:t>
            </a:r>
          </a:p>
          <a:p>
            <a:pPr>
              <a:buNone/>
            </a:pPr>
            <a:r>
              <a:rPr lang="en-US" dirty="0" smtClean="0"/>
              <a:t>if they have one child or one hundred children, if they conduct themselves towards them as they should, binding them to the Lord by their faith and prayers, I care not where those children go, </a:t>
            </a:r>
          </a:p>
          <a:p>
            <a:pPr>
              <a:buNone/>
            </a:pPr>
            <a:r>
              <a:rPr lang="en-US" dirty="0" smtClean="0"/>
              <a:t>they are bound up to their parents by an everlasting tie, </a:t>
            </a:r>
            <a:r>
              <a:rPr lang="en-US" i="1" dirty="0" smtClean="0"/>
              <a:t>and no power on earth or hell can separate them from their parents in eternity;</a:t>
            </a:r>
            <a:r>
              <a:rPr lang="en-US" dirty="0" smtClean="0"/>
              <a:t> they will return again to the fountain from whence they sprang" </a:t>
            </a:r>
          </a:p>
          <a:p>
            <a:pPr>
              <a:buNone/>
            </a:pPr>
            <a:r>
              <a:rPr lang="en-US" sz="1500" dirty="0" smtClean="0"/>
              <a:t>(in </a:t>
            </a:r>
            <a:r>
              <a:rPr lang="en-US" sz="1500" i="1" dirty="0" smtClean="0"/>
              <a:t>Journal of Discourses,</a:t>
            </a:r>
            <a:r>
              <a:rPr lang="en-US" sz="1500" dirty="0" smtClean="0"/>
              <a:t> 11:215; emphasis added).</a:t>
            </a:r>
            <a:endParaRPr lang="en-US" sz="1500" dirty="0"/>
          </a:p>
        </p:txBody>
      </p:sp>
      <p:pic>
        <p:nvPicPr>
          <p:cNvPr id="2050" name="Picture 2" descr="http://cache.gawker.com/assets/images/7/2010/08/custom_1280862959819_sadteenshutter2.jpg"/>
          <p:cNvPicPr>
            <a:picLocks noChangeAspect="1" noChangeArrowheads="1"/>
          </p:cNvPicPr>
          <p:nvPr/>
        </p:nvPicPr>
        <p:blipFill>
          <a:blip r:embed="rId3" cstate="print"/>
          <a:srcRect/>
          <a:stretch>
            <a:fillRect/>
          </a:stretch>
        </p:blipFill>
        <p:spPr bwMode="auto">
          <a:xfrm>
            <a:off x="228600" y="1828800"/>
            <a:ext cx="3933226" cy="3505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b="1" dirty="0" smtClean="0"/>
              <a:t>Robert Millett</a:t>
            </a:r>
            <a:endParaRPr lang="en-US" b="1" dirty="0"/>
          </a:p>
        </p:txBody>
      </p:sp>
      <p:sp>
        <p:nvSpPr>
          <p:cNvPr id="3" name="Content Placeholder 2"/>
          <p:cNvSpPr>
            <a:spLocks noGrp="1"/>
          </p:cNvSpPr>
          <p:nvPr>
            <p:ph idx="1"/>
          </p:nvPr>
        </p:nvSpPr>
        <p:spPr>
          <a:xfrm>
            <a:off x="152400" y="1600200"/>
            <a:ext cx="4953000" cy="5257800"/>
          </a:xfrm>
        </p:spPr>
        <p:txBody>
          <a:bodyPr>
            <a:normAutofit fontScale="70000" lnSpcReduction="20000"/>
          </a:bodyPr>
          <a:lstStyle/>
          <a:p>
            <a:pPr>
              <a:buNone/>
            </a:pPr>
            <a:r>
              <a:rPr lang="en-US" b="1" dirty="0" smtClean="0">
                <a:solidFill>
                  <a:srgbClr val="C00000"/>
                </a:solidFill>
              </a:rPr>
              <a:t>there seems to be, in the sermons and writings of the prophets, the quiet but soul-satisfying message that the alms of the prayers of the righteous do come up into the ears of the Lord …</a:t>
            </a:r>
          </a:p>
          <a:p>
            <a:pPr>
              <a:buNone/>
            </a:pPr>
            <a:r>
              <a:rPr lang="en-US" b="1" dirty="0" smtClean="0">
                <a:solidFill>
                  <a:srgbClr val="C00000"/>
                </a:solidFill>
              </a:rPr>
              <a:t>that righteous parents' loyalty to their covenants will not be overlooked; that no amount of suffering of the faithful in behalf of their posterity will be for naught; </a:t>
            </a:r>
          </a:p>
          <a:p>
            <a:pPr>
              <a:buNone/>
            </a:pPr>
            <a:r>
              <a:rPr lang="en-US" b="1" dirty="0" smtClean="0">
                <a:solidFill>
                  <a:srgbClr val="C00000"/>
                </a:solidFill>
              </a:rPr>
              <a:t>and that there is power, remarkable power, in the covenant to save those who will be saved. </a:t>
            </a:r>
          </a:p>
          <a:p>
            <a:pPr>
              <a:buNone/>
            </a:pPr>
            <a:r>
              <a:rPr lang="en-US" b="1" dirty="0" smtClean="0">
                <a:solidFill>
                  <a:srgbClr val="C00000"/>
                </a:solidFill>
              </a:rPr>
              <a:t>As Elder Packer suggested, it may be that the power of evil in these last days is so oppressive that it chokes or restrains the proper exercise of agency. </a:t>
            </a:r>
          </a:p>
          <a:p>
            <a:pPr>
              <a:buNone/>
            </a:pPr>
            <a:r>
              <a:rPr lang="en-US" b="1" dirty="0" smtClean="0">
                <a:solidFill>
                  <a:srgbClr val="C00000"/>
                </a:solidFill>
              </a:rPr>
              <a:t>One day that will change.</a:t>
            </a:r>
            <a:endParaRPr lang="en-US" b="1" dirty="0">
              <a:solidFill>
                <a:srgbClr val="C00000"/>
              </a:solidFill>
            </a:endParaRPr>
          </a:p>
        </p:txBody>
      </p:sp>
      <p:pic>
        <p:nvPicPr>
          <p:cNvPr id="35842" name="Picture 2" descr="http://www.focusonlinecommunities.com/servlet/JiveServlet/showImage/38-1550-1265/crying-teen-girl.jpg"/>
          <p:cNvPicPr>
            <a:picLocks noChangeAspect="1" noChangeArrowheads="1"/>
          </p:cNvPicPr>
          <p:nvPr/>
        </p:nvPicPr>
        <p:blipFill>
          <a:blip r:embed="rId3" cstate="print"/>
          <a:srcRect/>
          <a:stretch>
            <a:fillRect/>
          </a:stretch>
        </p:blipFill>
        <p:spPr bwMode="auto">
          <a:xfrm>
            <a:off x="5257800" y="990600"/>
            <a:ext cx="3661912" cy="5486400"/>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457200"/>
            <a:ext cx="5029200" cy="6096000"/>
          </a:xfrm>
        </p:spPr>
        <p:txBody>
          <a:bodyPr>
            <a:normAutofit/>
          </a:bodyPr>
          <a:lstStyle/>
          <a:p>
            <a:pPr>
              <a:buNone/>
            </a:pPr>
            <a:r>
              <a:rPr lang="en-US" b="1" dirty="0" smtClean="0">
                <a:solidFill>
                  <a:srgbClr val="002060"/>
                </a:solidFill>
              </a:rPr>
              <a:t>A young woman has great power over us young men. If we are so lucky as to date young women who bring out everything that is good and praiseworthy in our lives, we will be so blessed…</a:t>
            </a:r>
          </a:p>
          <a:p>
            <a:pPr>
              <a:buNone/>
            </a:pPr>
            <a:r>
              <a:rPr lang="en-US" b="1" dirty="0" smtClean="0">
                <a:solidFill>
                  <a:srgbClr val="002060"/>
                </a:solidFill>
              </a:rPr>
              <a:t>I love it when a young woman misses me when I have to miss seminary…</a:t>
            </a:r>
          </a:p>
          <a:p>
            <a:pPr>
              <a:buNone/>
            </a:pPr>
            <a:r>
              <a:rPr lang="en-US" b="1" dirty="0" smtClean="0">
                <a:solidFill>
                  <a:srgbClr val="002060"/>
                </a:solidFill>
              </a:rPr>
              <a:t>I like it when she makes me magnify my priesthood and help me see my future….</a:t>
            </a:r>
            <a:endParaRPr lang="en-US" b="1" dirty="0">
              <a:solidFill>
                <a:srgbClr val="002060"/>
              </a:solidFill>
            </a:endParaRPr>
          </a:p>
        </p:txBody>
      </p:sp>
      <p:pic>
        <p:nvPicPr>
          <p:cNvPr id="20482" name="Picture 2" descr="http://www.nothingbareclothing.com/wp-content/uploads/lds%20mission%20application_2.jpg"/>
          <p:cNvPicPr>
            <a:picLocks noChangeAspect="1" noChangeArrowheads="1"/>
          </p:cNvPicPr>
          <p:nvPr/>
        </p:nvPicPr>
        <p:blipFill>
          <a:blip r:embed="rId3" cstate="print"/>
          <a:srcRect/>
          <a:stretch>
            <a:fillRect/>
          </a:stretch>
        </p:blipFill>
        <p:spPr bwMode="auto">
          <a:xfrm>
            <a:off x="152400" y="533400"/>
            <a:ext cx="3505200" cy="522514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4267200" cy="6248400"/>
          </a:xfrm>
          <a:solidFill>
            <a:schemeClr val="bg1"/>
          </a:solidFill>
        </p:spPr>
        <p:txBody>
          <a:bodyPr>
            <a:normAutofit/>
          </a:bodyPr>
          <a:lstStyle/>
          <a:p>
            <a:pPr>
              <a:buNone/>
            </a:pPr>
            <a:r>
              <a:rPr lang="en-US" b="1" dirty="0" smtClean="0">
                <a:solidFill>
                  <a:srgbClr val="7030A0"/>
                </a:solidFill>
              </a:rPr>
              <a:t>I like it when young women are feminine and gentle. When they act this way I find myself wanting to be a better young man around them.</a:t>
            </a:r>
          </a:p>
          <a:p>
            <a:pPr>
              <a:buNone/>
            </a:pPr>
            <a:r>
              <a:rPr lang="en-US" b="1" dirty="0" smtClean="0">
                <a:solidFill>
                  <a:srgbClr val="7030A0"/>
                </a:solidFill>
              </a:rPr>
              <a:t>Why do some girls think they have to be so loud and tough? </a:t>
            </a:r>
          </a:p>
          <a:p>
            <a:pPr>
              <a:buNone/>
            </a:pPr>
            <a:r>
              <a:rPr lang="en-US" b="1" dirty="0" smtClean="0">
                <a:solidFill>
                  <a:srgbClr val="7030A0"/>
                </a:solidFill>
              </a:rPr>
              <a:t>I think that a young woman’s strength is her womanhood…</a:t>
            </a:r>
            <a:endParaRPr lang="en-US" b="1" dirty="0">
              <a:solidFill>
                <a:srgbClr val="7030A0"/>
              </a:solidFill>
            </a:endParaRPr>
          </a:p>
        </p:txBody>
      </p:sp>
      <p:sp>
        <p:nvSpPr>
          <p:cNvPr id="18434" name="AutoShape 2" descr="data:image/jpg;base64,/9j/4AAQSkZJRgABAQAAAQABAAD/2wBDAAkGBwgHBgkIBwgKCgkLDRYPDQwMDRsUFRAWIB0iIiAdHx8kKDQsJCYxJx8fLT0tMTU3Ojo6Iys/RD84QzQ5Ojf/2wBDAQoKCg0MDRoPDxo3JR8lNzc3Nzc3Nzc3Nzc3Nzc3Nzc3Nzc3Nzc3Nzc3Nzc3Nzc3Nzc3Nzc3Nzc3Nzc3Nzc3Nzf/wAARCACRALQDASIAAhEBAxEB/8QAHAAAAgIDAQEAAAAAAAAAAAAAAQIABQMEBgcI/8QAOxAAAQMDAgMFBgQEBgMAAAAAAQACEQMEIRIxBUFRBiJhcYETFDJykbEzocHRB1Lh8CM0QkOC8WKSwv/EABkBAQEBAQEBAAAAAAAAAAAAAAABAgQDBf/EAB4RAQEBAAMBAQEBAQAAAAAAAAABAgMRITFBEgQF/9oADAMBAAIRAxEAPwDx2s6arjuS45KSOsegTVB/iH5ilGV59ggNnZMQAJAb6ZQYciRzW3paQMAJ9Gs0CNgfREBv8rfogcOInmiFQdLf5R9FGsDjhoJ8giJJgbnYdV3nZ/s1a2FuOIcYDarxEUCcMPIu6nw+qzrUy1nN1VIzsXxD3CjcvNuw1gCyi53e07yYECeWdlZ2vYyyY4Nubn21WYLKAAgCATmZM8seauL67e241Ug1/fc6hzhsCSZ3jkOqxN93traiHtNS3bql7g2oGuJnvNORM8gFzXl1XTOLMNcdhOF1rN3uzqlKuCAyo5pc0g/zNjkcSCqK7/h/xSg0+7vtbl7Y7tNxa4+jgPpK9A7N0+G17cUaXEvZg/Cx1SQfIFXtaxpUqQ0cSoywHS+m10joNyI3xC1neomsZr53qMNOo5j2aXNJBDhBBSQOgHkvV+03A7LiFF5LaHvG7K9KiaTj4EbO+68uu7ataV3Ua7C17eq9c7mvjw1i5Yg4yhJU2Ki2wIJ6wiC7+b7pE2yoJOd/VIS7kZgppjKGtznEznGVO1OOuqBz3UM8nGEgJJUBmSiNijAZgvOeToUS0iQ31UQatT4z5lAov+I+ZSzlQEf39VnL5AaJJWEJgJHKfFUAD1TBTZGOfQoLns7b6qlS5Jg04bSM7vJx9BJ+i7Gnc2lzYOp1qj4pu7tINxVE9eWxyuasqZpWjKTBBe0Od6/9q2tbQtogva4lw2HTouPk173XVxTqdGqXdSqxjaIDadOm2i1wHIYk+JjdYQy4fD67n1WMMOBz4xPmr7hnCvbN1OB0n4Wzy6n++iuncHpGi2m1g0jOFmW10Tjk+uWffW9FjfdLTRVA+IRq/Nufqo3jN9VEOq1HGcsc0A+hyr+p2cpuq6o88KyocDpuboFNoPVPa3/EjkK/EHMaxzmvzs9pDXT/AH1XM8YBvWPqEy6mJDhjUOi7/jXZuqA4gNLBEgbhctU4bUoW77j4mBxZUaeYj7/umLc67eXJx95cOd9j6oFZbmkKNepTBkNdusRC7pXzwWRuWuPQfRLG2Qm54PKECnYIHZMBIQEH9lFHElAY8oTR1wh5hXoZKY7qilL4d3BREa1T4z5lKRCZ/wAb/NLzSA9PFNyS9EwwlDBOwS4ARk81jESITAwZCfg7Th4D3UxgHTj/ANTCt7Z/t74UGHuMEOPQyuWt75tOmzRgloP5Ky7OXf8Aj946n1HSfNcW567OLXfUemcPptDRTb0Cure2puADgFRcOqFrmz0C6Gi4GDIWvx0mp8PaXaicTgLN7mym4loWemO6Ns+KLhA8/Fa6Z/r1XXVGm5pBaCDvK43tLZU7fhd0GiO7JMb7ZXc3GhgOpwA3klcV2turatw27pUq9N1Q0zDQ4LNjVvea8b4owtvqoI6GeuFpHBWzfVjWuXu9Fr+a6c/Hy79RpyjO5Q8eqJklaqJsPLdAHKKUDKin3QbIBG85UiJRHgqjJTHdUTMy1RPRqVPxH+ZSkRsmf8R6yfuhzQTmmQAHUo8kBG6ZpShEYQdzQ7Ni47OW9yymX1nURXGidRE5H05LB2Zpm34qynWpwdUAEcuSvewfFG3vBhZPdFxaMdTaAclhMtI9ZH0We+tre1vuH1rQk0y72b3E9BifzXPuPpfxLJuL81PYsL9BfzhokpKnEb5tA1q9xbcOt2nDqzpP0HNbtm1rnDVnCS+7P29+ZrsfUZEDS6NPiOh8Viet+9MFleXtcMrWvG/eqZnTpoBrXeRXRcPvzdUyHuh7cEEZWnRtBb2lvbs1ChbSWB7i4kySSTuTPVatGs4Xhrz+Icq2SfGs5t+tLtVfXAtqsUH1qQcBoa4icxqOkF0YzAKqKdsy5pWtB/DLKl71R1u9k06qR6OLsz6rpySy8dTcXBru80grMbZpHtdTnEZBPJXzpnWa+erhmivUYd2uIP1WMrd4y3Rxe9YMBtxUEf8AIrRK6Z8fLv0Qj9kqIRB3CXl6puSWEUxO6IiTEFABSeaqM9MgNyYUUpE6cdVFRqVPid8xSqPJ1O8z90J6rAaMooBN5oC0E7BEJQmAKo3eFcTuOFXtO6tHAPbgg5a8c2kcwV3VPtLwXizGNqUnULtxGHskF3KHDfzK85grPZ1DQu6FUnDKjXegIWd5lj24+XWPPx7dwStrqDUf9PNdTamm5sbGFwthV91u2gnEyPEFdXTqEQWnLhhc0d3beuKTS3SOa5lj9dVwGA15H0Vtc8Uo2zR7xUZSnBc/AHrsFgq29jcgl7qJPM6xP3V67es156N+wMpW1Ybl2lwG5Wx7Ue7QYz0VPdmzsRTY17qtSodNNgJdO3PaB+Sw9puJDg/Aqtw94NTTDGjm47fn9lemd66z3XjPFKgrcTu6oMh9d7p83Fah9fqj6z1SuwumfHyb9AHwR5qKc0RIwoMT0U5ISgcRKAGPVFQYCoy050qJqI7iio0nnvOn+YpU1T4nfMUqyC1NkbpRuExSgjcFNOcckowURufFUOTt5ouBFFzxkhPbUhXrNpkuAO8LbDQWuAEN6Hos1Y9PtaFS94PZ3TJ9r7Jp85AKteHXrqtENee8w5ndVH8PeJUrqwbw97ouKAw041M6/p6K/wCK8He0+9WZ0VBvAwfNc1nTvns7WD4r0CHNDmuEOByCFUmzq23tDY1q9JrySW06sCYiYIInZLw7i7rap7G+pmn/AOUYKumVrJ1P2lMyDyVj2zvqKOlYe2v213h76oADn1HajA8V53/Eji773jbrGmSKFn3YnDqkZPpt6Fek9pOP23BuH1LlhDqsaabBkOcRgfuvGLug68fUumkvqvcXVWE5JJkkdfJemJ765/8AVy2zpXZQkozq3UK9Y4UCgUwdzCgSiThQIkmEomVA/JCCiER0WhmpA6cBRGke4oqNF+S75ksLJUgOwMg9EpdJnSAPDZYCgwmAnKXE7hNKApvJSciTK2bK2N1WOoltMfER9lexm4WC2r7SIGwJ5+H5LMe7Vc1w3cRHRG4eG1GaAGsB0gDknrgENqNBg7+BH9FmrD8Pu69hd07m2qGnWpmWu6HbPUdQvceynHLfj3DfasaGVWd2tROdLv2O4Xg5ggEiTsVa9n+N3HBOI072iSWnu1WTAeOc/dedj24+Szz8e3XnDabjra0HwIVZUZZWcmtZUy2cvDP2VhwzjNrxWyp3NtUDqbxg9DzB6FY7mKjobHl1WY6Y86/iTdMq2tsym3RTNbutiJhpzHqFxNB2ggO58phdP/E+pHFLW3a6fYMlw6F//QXJMcIIdt16L0y8OfNmvWW+tGPaKzHsa9xjJgPPh0Pgqp26ubd7mHMFhyWHZwWC7tab6dS4tcNBk0jJIHUL0lc6tRyUOaYKoh2Q5eqkkgBTmoGA5IgICThFvVUbFMd31URo/B8JPqoqNCoO8fNKRsneYJnqUOiwFjwCkInbdGmx1So1jBLnGAOqDYsLOpfXDKVMwJ7ziMNHVWzvZ02llHDGDA555nx5rYt6ItOHPazcwC7rO/2Wq4Yd44UqsTml7XARMQJ/NG0eX0TTJMkHfqENtoI2cELYFtZwLpaTIJ5KANzI5xt4pmvEOnlmeiWoBSqQTmcZ3HVYnAk52nYKKuOzXaevwS8LmBzrV4IqMJw7x8D4rp6n8QLtryaFjRYYx7Rxd68lwTaWrVp3QoVS06XHAxHRZ1nzx2f4+bjxvrlncWPGb2vxO6q3l05rqtRwLiBA6beir6QE5dECZW1UzSdkHErX0wHT0/UKcdtnrp/62Jnlzc/LGSm6AWuIDSRMdU9tUNGrDxInLfA4IWuQdJAmTPNMx+oN1eX5r1fJYOJWotrh2hwdTdlpC1SCFbCh7zTqjB3OT44VSZG4iFpAQG6OyA3UDjqiClG6YbLQ2KLoZvzUQpiWqKjTcJe6eRKXmshB1v55PJRtPGomVkYiOuysOFt0vfVduDpb4HmVpvAnwVlaANttwCQHCfP9lLRY1Xl9s8iNLXDnyk/uFpAucMAlZvas0Pa4/EN454/v1WINEiCD4AZWVJMzHxAbdUGnSQ5sxsfBOYJEzIyHcwkJgkugg4IHNAtR3tXmoQegnl0RgFoI5b/3/eyj26TqGWu5qMwYJw7HkopmkiC3cJaw7+poBB7zUQCSQMapCLTrpkDLmmR6q9hWvIa5sYc2MdUzHn2TpcXAkD7n9EA0FumCXbghSAGCAQC4n8k6jV5Nakl/A2hvM8/FT4Xd3AgOj8vugMz1bkJqkamnkZH1/qjCB5YWaTkOx91qXbNNVxjD+83K2ASaoAGw1OWa+oCpRD2bbj9QtSiqQ5BNBjO6GwaqGG6MQI8UJyjuqjZpfD6qJafw/wBFFRr8z5n7pT8DvT7qKLNGF2/oraj+GPkUUWaGOw9Psstr+Kz1+yiiig/8V/zH9Fjq/G71UUUB/wBl3zJG8vIqKIpv9w/Mmo/iev6qKIAz4m+f6IP2Py//AEooqAP9fkjV+Gn836lRREIP81/wP6rcP+RPzu+7VFFYKiv+M75lg5HzUUWoMjUw3UUVGxS+FRRRV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g;base64,/9j/4AAQSkZJRgABAQAAAQABAAD/2wBDAAkGBwgHBgkIBwgKCgkLDRYPDQwMDRsUFRAWIB0iIiAdHx8kKDQsJCYxJx8fLT0tMTU3Ojo6Iys/RD84QzQ5Ojf/2wBDAQoKCg0MDRoPDxo3JR8lNzc3Nzc3Nzc3Nzc3Nzc3Nzc3Nzc3Nzc3Nzc3Nzc3Nzc3Nzc3Nzc3Nzc3Nzc3Nzc3Nzf/wAARCACRALQDASIAAhEBAxEB/8QAHAAAAgIDAQEAAAAAAAAAAAAAAQIABQMEBgcI/8QAOxAAAQMDAgMFBgQEBgMAAAAAAQACEQMEIRIxBUFRBiJhcYETFDJykbEzocHRB1Lh8CM0QkOC8WKSwv/EABkBAQEBAQEBAAAAAAAAAAAAAAABAgQDBf/EAB4RAQEBAAMBAQEBAQAAAAAAAAABAgMRITFBEgQF/9oADAMBAAIRAxEAPwDx2s6arjuS45KSOsegTVB/iH5ilGV59ggNnZMQAJAb6ZQYciRzW3paQMAJ9Gs0CNgfREBv8rfogcOInmiFQdLf5R9FGsDjhoJ8giJJgbnYdV3nZ/s1a2FuOIcYDarxEUCcMPIu6nw+qzrUy1nN1VIzsXxD3CjcvNuw1gCyi53e07yYECeWdlZ2vYyyY4Nubn21WYLKAAgCATmZM8seauL67e241Ug1/fc6hzhsCSZ3jkOqxN93traiHtNS3bql7g2oGuJnvNORM8gFzXl1XTOLMNcdhOF1rN3uzqlKuCAyo5pc0g/zNjkcSCqK7/h/xSg0+7vtbl7Y7tNxa4+jgPpK9A7N0+G17cUaXEvZg/Cx1SQfIFXtaxpUqQ0cSoywHS+m10joNyI3xC1neomsZr53qMNOo5j2aXNJBDhBBSQOgHkvV+03A7LiFF5LaHvG7K9KiaTj4EbO+68uu7ataV3Ua7C17eq9c7mvjw1i5Yg4yhJU2Ki2wIJ6wiC7+b7pE2yoJOd/VIS7kZgppjKGtznEznGVO1OOuqBz3UM8nGEgJJUBmSiNijAZgvOeToUS0iQ31UQatT4z5lAov+I+ZSzlQEf39VnL5AaJJWEJgJHKfFUAD1TBTZGOfQoLns7b6qlS5Jg04bSM7vJx9BJ+i7Gnc2lzYOp1qj4pu7tINxVE9eWxyuasqZpWjKTBBe0Od6/9q2tbQtogva4lw2HTouPk173XVxTqdGqXdSqxjaIDadOm2i1wHIYk+JjdYQy4fD67n1WMMOBz4xPmr7hnCvbN1OB0n4Wzy6n++iuncHpGi2m1g0jOFmW10Tjk+uWffW9FjfdLTRVA+IRq/Nufqo3jN9VEOq1HGcsc0A+hyr+p2cpuq6o88KyocDpuboFNoPVPa3/EjkK/EHMaxzmvzs9pDXT/AH1XM8YBvWPqEy6mJDhjUOi7/jXZuqA4gNLBEgbhctU4bUoW77j4mBxZUaeYj7/umLc67eXJx95cOd9j6oFZbmkKNepTBkNdusRC7pXzwWRuWuPQfRLG2Qm54PKECnYIHZMBIQEH9lFHElAY8oTR1wh5hXoZKY7qilL4d3BREa1T4z5lKRCZ/wAb/NLzSA9PFNyS9EwwlDBOwS4ARk81jESITAwZCfg7Th4D3UxgHTj/ANTCt7Z/t74UGHuMEOPQyuWt75tOmzRgloP5Ky7OXf8Aj946n1HSfNcW567OLXfUemcPptDRTb0Cure2puADgFRcOqFrmz0C6Gi4GDIWvx0mp8PaXaicTgLN7mym4loWemO6Ns+KLhA8/Fa6Z/r1XXVGm5pBaCDvK43tLZU7fhd0GiO7JMb7ZXc3GhgOpwA3klcV2turatw27pUq9N1Q0zDQ4LNjVvea8b4owtvqoI6GeuFpHBWzfVjWuXu9Fr+a6c/Hy79RpyjO5Q8eqJklaqJsPLdAHKKUDKin3QbIBG85UiJRHgqjJTHdUTMy1RPRqVPxH+ZSkRsmf8R6yfuhzQTmmQAHUo8kBG6ZpShEYQdzQ7Ni47OW9yymX1nURXGidRE5H05LB2Zpm34qynWpwdUAEcuSvewfFG3vBhZPdFxaMdTaAclhMtI9ZH0We+tre1vuH1rQk0y72b3E9BifzXPuPpfxLJuL81PYsL9BfzhokpKnEb5tA1q9xbcOt2nDqzpP0HNbtm1rnDVnCS+7P29+ZrsfUZEDS6NPiOh8Viet+9MFleXtcMrWvG/eqZnTpoBrXeRXRcPvzdUyHuh7cEEZWnRtBb2lvbs1ChbSWB7i4kySSTuTPVatGs4Xhrz+Icq2SfGs5t+tLtVfXAtqsUH1qQcBoa4icxqOkF0YzAKqKdsy5pWtB/DLKl71R1u9k06qR6OLsz6rpySy8dTcXBru80grMbZpHtdTnEZBPJXzpnWa+erhmivUYd2uIP1WMrd4y3Rxe9YMBtxUEf8AIrRK6Z8fLv0Qj9kqIRB3CXl6puSWEUxO6IiTEFABSeaqM9MgNyYUUpE6cdVFRqVPid8xSqPJ1O8z90J6rAaMooBN5oC0E7BEJQmAKo3eFcTuOFXtO6tHAPbgg5a8c2kcwV3VPtLwXizGNqUnULtxGHskF3KHDfzK85grPZ1DQu6FUnDKjXegIWd5lj24+XWPPx7dwStrqDUf9PNdTamm5sbGFwthV91u2gnEyPEFdXTqEQWnLhhc0d3beuKTS3SOa5lj9dVwGA15H0Vtc8Uo2zR7xUZSnBc/AHrsFgq29jcgl7qJPM6xP3V67es156N+wMpW1Ybl2lwG5Wx7Ue7QYz0VPdmzsRTY17qtSodNNgJdO3PaB+Sw9puJDg/Aqtw94NTTDGjm47fn9lemd66z3XjPFKgrcTu6oMh9d7p83Fah9fqj6z1SuwumfHyb9AHwR5qKc0RIwoMT0U5ISgcRKAGPVFQYCoy050qJqI7iio0nnvOn+YpU1T4nfMUqyC1NkbpRuExSgjcFNOcckowURufFUOTt5ouBFFzxkhPbUhXrNpkuAO8LbDQWuAEN6Hos1Y9PtaFS94PZ3TJ9r7Jp85AKteHXrqtENee8w5ndVH8PeJUrqwbw97ouKAw041M6/p6K/wCK8He0+9WZ0VBvAwfNc1nTvns7WD4r0CHNDmuEOByCFUmzq23tDY1q9JrySW06sCYiYIInZLw7i7rap7G+pmn/AOUYKumVrJ1P2lMyDyVj2zvqKOlYe2v213h76oADn1HajA8V53/Eji773jbrGmSKFn3YnDqkZPpt6Fek9pOP23BuH1LlhDqsaabBkOcRgfuvGLug68fUumkvqvcXVWE5JJkkdfJemJ765/8AVy2zpXZQkozq3UK9Y4UCgUwdzCgSiThQIkmEomVA/JCCiER0WhmpA6cBRGke4oqNF+S75ksLJUgOwMg9EpdJnSAPDZYCgwmAnKXE7hNKApvJSciTK2bK2N1WOoltMfER9lexm4WC2r7SIGwJ5+H5LMe7Vc1w3cRHRG4eG1GaAGsB0gDknrgENqNBg7+BH9FmrD8Pu69hd07m2qGnWpmWu6HbPUdQvceynHLfj3DfasaGVWd2tROdLv2O4Xg5ggEiTsVa9n+N3HBOI072iSWnu1WTAeOc/dedj24+Szz8e3XnDabjra0HwIVZUZZWcmtZUy2cvDP2VhwzjNrxWyp3NtUDqbxg9DzB6FY7mKjobHl1WY6Y86/iTdMq2tsym3RTNbutiJhpzHqFxNB2ggO58phdP/E+pHFLW3a6fYMlw6F//QXJMcIIdt16L0y8OfNmvWW+tGPaKzHsa9xjJgPPh0Pgqp26ubd7mHMFhyWHZwWC7tab6dS4tcNBk0jJIHUL0lc6tRyUOaYKoh2Q5eqkkgBTmoGA5IgICThFvVUbFMd31URo/B8JPqoqNCoO8fNKRsneYJnqUOiwFjwCkInbdGmx1So1jBLnGAOqDYsLOpfXDKVMwJ7ziMNHVWzvZ02llHDGDA555nx5rYt6ItOHPazcwC7rO/2Wq4Yd44UqsTml7XARMQJ/NG0eX0TTJMkHfqENtoI2cELYFtZwLpaTIJ5KANzI5xt4pmvEOnlmeiWoBSqQTmcZ3HVYnAk52nYKKuOzXaevwS8LmBzrV4IqMJw7x8D4rp6n8QLtryaFjRYYx7Rxd68lwTaWrVp3QoVS06XHAxHRZ1nzx2f4+bjxvrlncWPGb2vxO6q3l05rqtRwLiBA6beir6QE5dECZW1UzSdkHErX0wHT0/UKcdtnrp/62Jnlzc/LGSm6AWuIDSRMdU9tUNGrDxInLfA4IWuQdJAmTPNMx+oN1eX5r1fJYOJWotrh2hwdTdlpC1SCFbCh7zTqjB3OT44VSZG4iFpAQG6OyA3UDjqiClG6YbLQ2KLoZvzUQpiWqKjTcJe6eRKXmshB1v55PJRtPGomVkYiOuysOFt0vfVduDpb4HmVpvAnwVlaANttwCQHCfP9lLRY1Xl9s8iNLXDnyk/uFpAucMAlZvas0Pa4/EN454/v1WINEiCD4AZWVJMzHxAbdUGnSQ5sxsfBOYJEzIyHcwkJgkugg4IHNAtR3tXmoQegnl0RgFoI5b/3/eyj26TqGWu5qMwYJw7HkopmkiC3cJaw7+poBB7zUQCSQMapCLTrpkDLmmR6q9hWvIa5sYc2MdUzHn2TpcXAkD7n9EA0FumCXbghSAGCAQC4n8k6jV5Nakl/A2hvM8/FT4Xd3AgOj8vugMz1bkJqkamnkZH1/qjCB5YWaTkOx91qXbNNVxjD+83K2ASaoAGw1OWa+oCpRD2bbj9QtSiqQ5BNBjO6GwaqGG6MQI8UJyjuqjZpfD6qJafw/wBFFRr8z5n7pT8DvT7qKLNGF2/oraj+GPkUUWaGOw9Psstr+Kz1+yiiig/8V/zH9Fjq/G71UUUB/wBl3zJG8vIqKIpv9w/Mmo/iev6qKIAz4m+f6IP2Py//AEooqAP9fkjV+Gn836lRREIP81/wP6rcP+RPzu+7VFFYKiv+M75lg5HzUUWoMjUw3UUVGxS+FRRRV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8" name="Picture 6" descr="http://www.mormontimes.com/emedia/oss/mormontimes/0/18/1861.jpg"/>
          <p:cNvPicPr>
            <a:picLocks noChangeAspect="1" noChangeArrowheads="1"/>
          </p:cNvPicPr>
          <p:nvPr/>
        </p:nvPicPr>
        <p:blipFill>
          <a:blip r:embed="rId3" cstate="print"/>
          <a:srcRect/>
          <a:stretch>
            <a:fillRect/>
          </a:stretch>
        </p:blipFill>
        <p:spPr bwMode="auto">
          <a:xfrm>
            <a:off x="4548512" y="914400"/>
            <a:ext cx="4443088" cy="3581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876800" cy="6324600"/>
          </a:xfrm>
          <a:solidFill>
            <a:schemeClr val="bg1"/>
          </a:solidFill>
        </p:spPr>
        <p:txBody>
          <a:bodyPr>
            <a:normAutofit lnSpcReduction="10000"/>
          </a:bodyPr>
          <a:lstStyle/>
          <a:p>
            <a:pPr>
              <a:buNone/>
            </a:pPr>
            <a:r>
              <a:rPr lang="en-US" b="1" dirty="0" smtClean="0">
                <a:solidFill>
                  <a:srgbClr val="00B050"/>
                </a:solidFill>
              </a:rPr>
              <a:t>I don’t know one young man that will call you up, ask you politely out on a date, plan a fun filled date, dress classy and nice, come and pick you up, </a:t>
            </a:r>
          </a:p>
          <a:p>
            <a:pPr>
              <a:buNone/>
            </a:pPr>
            <a:r>
              <a:rPr lang="en-US" b="1" dirty="0" smtClean="0">
                <a:solidFill>
                  <a:srgbClr val="00B050"/>
                </a:solidFill>
              </a:rPr>
              <a:t>pay for everything and then bring you home and walk you up to the door while saying goodnight and thanks.</a:t>
            </a:r>
          </a:p>
          <a:p>
            <a:pPr>
              <a:buNone/>
            </a:pPr>
            <a:r>
              <a:rPr lang="en-US" b="1" dirty="0" smtClean="0">
                <a:solidFill>
                  <a:srgbClr val="00B050"/>
                </a:solidFill>
              </a:rPr>
              <a:t>All I get is guys that just want to hang out. I am sick of  “so hey, what are you doing..what do you want to do…?</a:t>
            </a:r>
            <a:endParaRPr lang="en-US" b="1" dirty="0">
              <a:solidFill>
                <a:srgbClr val="00B050"/>
              </a:solidFill>
            </a:endParaRPr>
          </a:p>
        </p:txBody>
      </p:sp>
      <p:pic>
        <p:nvPicPr>
          <p:cNvPr id="16386" name="Picture 2" descr="http://2.bp.blogspot.com/-2-DE2ZsNdy0/TX_n1HF0UmI/AAAAAAAAAGk/R1Y9NpyVwC8/s220/Feb%2B18%2B2011%2B183.jpg"/>
          <p:cNvPicPr>
            <a:picLocks noChangeAspect="1" noChangeArrowheads="1"/>
          </p:cNvPicPr>
          <p:nvPr/>
        </p:nvPicPr>
        <p:blipFill>
          <a:blip r:embed="rId3" cstate="print"/>
          <a:srcRect/>
          <a:stretch>
            <a:fillRect/>
          </a:stretch>
        </p:blipFill>
        <p:spPr bwMode="auto">
          <a:xfrm>
            <a:off x="5314778" y="762000"/>
            <a:ext cx="3343447" cy="3733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52400"/>
            <a:ext cx="4876800" cy="6553200"/>
          </a:xfrm>
        </p:spPr>
        <p:txBody>
          <a:bodyPr>
            <a:normAutofit/>
          </a:bodyPr>
          <a:lstStyle/>
          <a:p>
            <a:pPr>
              <a:buNone/>
            </a:pPr>
            <a:r>
              <a:rPr lang="en-US" b="1" dirty="0" smtClean="0">
                <a:solidFill>
                  <a:srgbClr val="7030A0"/>
                </a:solidFill>
              </a:rPr>
              <a:t>All the girls I know want their very own boyfriends…</a:t>
            </a:r>
          </a:p>
          <a:p>
            <a:pPr>
              <a:buNone/>
            </a:pPr>
            <a:r>
              <a:rPr lang="en-US" b="1" dirty="0" smtClean="0">
                <a:solidFill>
                  <a:srgbClr val="7030A0"/>
                </a:solidFill>
              </a:rPr>
              <a:t>I think they are in love with being in love…</a:t>
            </a:r>
          </a:p>
          <a:p>
            <a:pPr>
              <a:buNone/>
            </a:pPr>
            <a:r>
              <a:rPr lang="en-US" b="1" dirty="0" smtClean="0">
                <a:solidFill>
                  <a:srgbClr val="7030A0"/>
                </a:solidFill>
              </a:rPr>
              <a:t>Why doesn’t anybody date anymore? If you ask different girls out they all end up hating you. </a:t>
            </a:r>
          </a:p>
          <a:p>
            <a:pPr>
              <a:buNone/>
            </a:pPr>
            <a:r>
              <a:rPr lang="en-US" b="1" dirty="0" smtClean="0">
                <a:solidFill>
                  <a:srgbClr val="7030A0"/>
                </a:solidFill>
              </a:rPr>
              <a:t>I wish we could date and just have a good time and not be so serious</a:t>
            </a:r>
            <a:r>
              <a:rPr lang="en-US" dirty="0" smtClean="0"/>
              <a:t>.</a:t>
            </a:r>
            <a:endParaRPr lang="en-US" dirty="0"/>
          </a:p>
        </p:txBody>
      </p:sp>
      <p:pic>
        <p:nvPicPr>
          <p:cNvPr id="14338" name="Picture 2" descr="http://2.bp.blogspot.com/_7pdLBZzfpyE/S6JAOjnTorI/AAAAAAAAJLA/ESe_m5BYTrQ/s400/black+and+whites+024.jpg"/>
          <p:cNvPicPr>
            <a:picLocks noChangeAspect="1" noChangeArrowheads="1"/>
          </p:cNvPicPr>
          <p:nvPr/>
        </p:nvPicPr>
        <p:blipFill>
          <a:blip r:embed="rId3" cstate="print"/>
          <a:srcRect/>
          <a:stretch>
            <a:fillRect/>
          </a:stretch>
        </p:blipFill>
        <p:spPr bwMode="auto">
          <a:xfrm>
            <a:off x="76200" y="762000"/>
            <a:ext cx="3987208" cy="3429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s://lh3.googleusercontent.com/-JtIKCJNoY7A/UCvApDuBZlI/AAAAAAAAEY0/ggLb2nBaNTc/s509/IMG_0926.JPG"/>
          <p:cNvPicPr>
            <a:picLocks noChangeAspect="1" noChangeArrowheads="1"/>
          </p:cNvPicPr>
          <p:nvPr/>
        </p:nvPicPr>
        <p:blipFill>
          <a:blip r:embed="rId3" cstate="print"/>
          <a:srcRect/>
          <a:stretch>
            <a:fillRect/>
          </a:stretch>
        </p:blipFill>
        <p:spPr bwMode="auto">
          <a:xfrm>
            <a:off x="2057400" y="80588"/>
            <a:ext cx="5029200" cy="6701212"/>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50"/>
                </a:solidFill>
              </a:rPr>
              <a:t>Mom</a:t>
            </a:r>
            <a:endParaRPr lang="en-US" sz="5400" b="1" dirty="0">
              <a:solidFill>
                <a:srgbClr val="00B050"/>
              </a:solidFill>
            </a:endParaRPr>
          </a:p>
        </p:txBody>
      </p:sp>
      <p:sp>
        <p:nvSpPr>
          <p:cNvPr id="3" name="Content Placeholder 2"/>
          <p:cNvSpPr>
            <a:spLocks noGrp="1"/>
          </p:cNvSpPr>
          <p:nvPr>
            <p:ph sz="quarter" idx="1"/>
          </p:nvPr>
        </p:nvSpPr>
        <p:spPr>
          <a:xfrm>
            <a:off x="457200" y="1219200"/>
            <a:ext cx="4191000" cy="4937760"/>
          </a:xfrm>
        </p:spPr>
        <p:txBody>
          <a:bodyPr/>
          <a:lstStyle/>
          <a:p>
            <a:pPr>
              <a:buNone/>
            </a:pPr>
            <a:endParaRPr lang="en-US" dirty="0" smtClean="0"/>
          </a:p>
        </p:txBody>
      </p:sp>
      <p:pic>
        <p:nvPicPr>
          <p:cNvPr id="16386" name="Picture 2" descr="http://www.copykat.com/wp-content/uploads/2009/06/pancake.jpg"/>
          <p:cNvPicPr>
            <a:picLocks noChangeAspect="1" noChangeArrowheads="1"/>
          </p:cNvPicPr>
          <p:nvPr/>
        </p:nvPicPr>
        <p:blipFill>
          <a:blip r:embed="rId3" cstate="print"/>
          <a:srcRect/>
          <a:stretch>
            <a:fillRect/>
          </a:stretch>
        </p:blipFill>
        <p:spPr bwMode="auto">
          <a:xfrm>
            <a:off x="2743200" y="1219200"/>
            <a:ext cx="3629787" cy="544808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3600" b="1" dirty="0" smtClean="0">
                <a:solidFill>
                  <a:srgbClr val="FF0000"/>
                </a:solidFill>
              </a:rPr>
              <a:t>Hebrew Female Nouns</a:t>
            </a:r>
            <a:endParaRPr lang="en-US" sz="3600" b="1" dirty="0">
              <a:solidFill>
                <a:srgbClr val="FF0000"/>
              </a:solidFill>
            </a:endParaRPr>
          </a:p>
        </p:txBody>
      </p:sp>
      <p:sp>
        <p:nvSpPr>
          <p:cNvPr id="3" name="Content Placeholder 2"/>
          <p:cNvSpPr>
            <a:spLocks noGrp="1"/>
          </p:cNvSpPr>
          <p:nvPr>
            <p:ph sz="quarter" idx="1"/>
          </p:nvPr>
        </p:nvSpPr>
        <p:spPr>
          <a:xfrm>
            <a:off x="4191000" y="1066800"/>
            <a:ext cx="4648200" cy="5486400"/>
          </a:xfrm>
        </p:spPr>
        <p:txBody>
          <a:bodyPr>
            <a:normAutofit/>
          </a:bodyPr>
          <a:lstStyle/>
          <a:p>
            <a:pPr>
              <a:buNone/>
            </a:pPr>
            <a:r>
              <a:rPr lang="en-US" b="1" dirty="0" smtClean="0">
                <a:solidFill>
                  <a:srgbClr val="C00000"/>
                </a:solidFill>
              </a:rPr>
              <a:t>Wisdom</a:t>
            </a:r>
          </a:p>
          <a:p>
            <a:pPr>
              <a:buNone/>
            </a:pPr>
            <a:r>
              <a:rPr lang="en-US" dirty="0" smtClean="0">
                <a:solidFill>
                  <a:srgbClr val="C00000"/>
                </a:solidFill>
              </a:rPr>
              <a:t>	Wisdom </a:t>
            </a:r>
            <a:r>
              <a:rPr lang="en-US" dirty="0" err="1" smtClean="0">
                <a:solidFill>
                  <a:srgbClr val="C00000"/>
                </a:solidFill>
              </a:rPr>
              <a:t>crieth</a:t>
            </a:r>
            <a:r>
              <a:rPr lang="en-US" dirty="0" smtClean="0">
                <a:solidFill>
                  <a:srgbClr val="C00000"/>
                </a:solidFill>
              </a:rPr>
              <a:t> without; she </a:t>
            </a:r>
            <a:r>
              <a:rPr lang="en-US" dirty="0" err="1" smtClean="0">
                <a:solidFill>
                  <a:srgbClr val="C00000"/>
                </a:solidFill>
              </a:rPr>
              <a:t>uttereth</a:t>
            </a:r>
            <a:r>
              <a:rPr lang="en-US" dirty="0" smtClean="0">
                <a:solidFill>
                  <a:srgbClr val="C00000"/>
                </a:solidFill>
              </a:rPr>
              <a:t> </a:t>
            </a:r>
            <a:r>
              <a:rPr lang="en-US" i="1" dirty="0" smtClean="0">
                <a:solidFill>
                  <a:srgbClr val="C00000"/>
                </a:solidFill>
              </a:rPr>
              <a:t>her</a:t>
            </a:r>
            <a:r>
              <a:rPr lang="en-US" dirty="0" smtClean="0">
                <a:solidFill>
                  <a:srgbClr val="C00000"/>
                </a:solidFill>
              </a:rPr>
              <a:t> voice in the streets (Proverbs 1:21)</a:t>
            </a:r>
          </a:p>
          <a:p>
            <a:pPr>
              <a:buNone/>
            </a:pPr>
            <a:r>
              <a:rPr lang="en-US" b="1" dirty="0" smtClean="0">
                <a:solidFill>
                  <a:srgbClr val="7030A0"/>
                </a:solidFill>
              </a:rPr>
              <a:t>Understanding </a:t>
            </a:r>
          </a:p>
          <a:p>
            <a:pPr>
              <a:buNone/>
            </a:pPr>
            <a:r>
              <a:rPr lang="en-US" dirty="0" smtClean="0">
                <a:solidFill>
                  <a:srgbClr val="7030A0"/>
                </a:solidFill>
              </a:rPr>
              <a:t>	Doth not wisdom cry? And understanding put forth </a:t>
            </a:r>
            <a:r>
              <a:rPr lang="en-US" i="1" dirty="0" smtClean="0">
                <a:solidFill>
                  <a:srgbClr val="7030A0"/>
                </a:solidFill>
              </a:rPr>
              <a:t>her</a:t>
            </a:r>
            <a:r>
              <a:rPr lang="en-US" dirty="0" smtClean="0">
                <a:solidFill>
                  <a:srgbClr val="7030A0"/>
                </a:solidFill>
              </a:rPr>
              <a:t> voice? (Proverbs 8:1)</a:t>
            </a:r>
          </a:p>
          <a:p>
            <a:pPr>
              <a:buNone/>
            </a:pPr>
            <a:r>
              <a:rPr lang="en-US" b="1" dirty="0" smtClean="0">
                <a:solidFill>
                  <a:srgbClr val="002060"/>
                </a:solidFill>
              </a:rPr>
              <a:t>Mercy</a:t>
            </a:r>
          </a:p>
          <a:p>
            <a:pPr>
              <a:buNone/>
            </a:pPr>
            <a:r>
              <a:rPr lang="en-US" dirty="0" smtClean="0">
                <a:solidFill>
                  <a:srgbClr val="002060"/>
                </a:solidFill>
              </a:rPr>
              <a:t>	…also mercy </a:t>
            </a:r>
            <a:r>
              <a:rPr lang="en-US" dirty="0" err="1" smtClean="0">
                <a:solidFill>
                  <a:srgbClr val="002060"/>
                </a:solidFill>
              </a:rPr>
              <a:t>claimeth</a:t>
            </a:r>
            <a:r>
              <a:rPr lang="en-US" dirty="0" smtClean="0">
                <a:solidFill>
                  <a:srgbClr val="002060"/>
                </a:solidFill>
              </a:rPr>
              <a:t> all which is </a:t>
            </a:r>
            <a:r>
              <a:rPr lang="en-US" i="1" dirty="0" smtClean="0">
                <a:solidFill>
                  <a:srgbClr val="002060"/>
                </a:solidFill>
              </a:rPr>
              <a:t>her</a:t>
            </a:r>
            <a:r>
              <a:rPr lang="en-US" dirty="0" smtClean="0">
                <a:solidFill>
                  <a:srgbClr val="002060"/>
                </a:solidFill>
              </a:rPr>
              <a:t> own…. (Alma 42:23)</a:t>
            </a:r>
            <a:endParaRPr lang="en-US" dirty="0">
              <a:solidFill>
                <a:srgbClr val="002060"/>
              </a:solidFill>
            </a:endParaRPr>
          </a:p>
        </p:txBody>
      </p:sp>
      <p:pic>
        <p:nvPicPr>
          <p:cNvPr id="21506" name="Picture 2" descr="http://www.lds.org/museum/exhibit/images/d793_mr.jpg"/>
          <p:cNvPicPr>
            <a:picLocks noChangeAspect="1" noChangeArrowheads="1"/>
          </p:cNvPicPr>
          <p:nvPr/>
        </p:nvPicPr>
        <p:blipFill>
          <a:blip r:embed="rId3" cstate="print"/>
          <a:srcRect/>
          <a:stretch>
            <a:fillRect/>
          </a:stretch>
        </p:blipFill>
        <p:spPr bwMode="auto">
          <a:xfrm>
            <a:off x="228600" y="1295400"/>
            <a:ext cx="3863660" cy="3276600"/>
          </a:xfrm>
          <a:prstGeom prst="rect">
            <a:avLst/>
          </a:prstGeom>
          <a:noFill/>
        </p:spPr>
      </p:pic>
      <p:sp>
        <p:nvSpPr>
          <p:cNvPr id="5" name="TextBox 4"/>
          <p:cNvSpPr txBox="1"/>
          <p:nvPr/>
        </p:nvSpPr>
        <p:spPr>
          <a:xfrm>
            <a:off x="228600" y="1143000"/>
            <a:ext cx="1143000" cy="369332"/>
          </a:xfrm>
          <a:prstGeom prst="rect">
            <a:avLst/>
          </a:prstGeom>
          <a:solidFill>
            <a:schemeClr val="bg1"/>
          </a:solidFill>
        </p:spPr>
        <p:txBody>
          <a:bodyPr wrap="square" rtlCol="0">
            <a:spAutoFit/>
          </a:bodyPr>
          <a:lstStyle/>
          <a:p>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7thprovince.com/wp-content/uploads/2012/07/longlist1.jpg"/>
          <p:cNvPicPr>
            <a:picLocks noChangeAspect="1" noChangeArrowheads="1"/>
          </p:cNvPicPr>
          <p:nvPr/>
        </p:nvPicPr>
        <p:blipFill>
          <a:blip r:embed="rId3" cstate="print"/>
          <a:srcRect/>
          <a:stretch>
            <a:fillRect/>
          </a:stretch>
        </p:blipFill>
        <p:spPr bwMode="auto">
          <a:xfrm>
            <a:off x="609600" y="1066800"/>
            <a:ext cx="8001000" cy="5638205"/>
          </a:xfrm>
          <a:prstGeom prst="rect">
            <a:avLst/>
          </a:prstGeom>
          <a:noFill/>
        </p:spPr>
      </p:pic>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a:xfrm>
            <a:off x="3200400" y="1219200"/>
            <a:ext cx="5715000" cy="4937760"/>
          </a:xfrm>
        </p:spPr>
        <p:txBody>
          <a:bodyPr>
            <a:normAutofit/>
          </a:bodyPr>
          <a:lstStyle/>
          <a:p>
            <a:pPr>
              <a:buNone/>
            </a:pPr>
            <a:r>
              <a:rPr lang="en-US" sz="3600" b="1" dirty="0" smtClean="0">
                <a:solidFill>
                  <a:srgbClr val="C00000"/>
                </a:solidFill>
              </a:rPr>
              <a:t>Through us, do our children see a Plan of Rules, </a:t>
            </a:r>
          </a:p>
          <a:p>
            <a:pPr>
              <a:buNone/>
            </a:pPr>
            <a:r>
              <a:rPr lang="en-US" sz="3600" b="1" dirty="0" smtClean="0">
                <a:solidFill>
                  <a:srgbClr val="C00000"/>
                </a:solidFill>
              </a:rPr>
              <a:t>or a Plan of Happiness?</a:t>
            </a:r>
            <a:endParaRPr lang="en-US" sz="3600" b="1" dirty="0">
              <a:solidFill>
                <a:srgbClr val="C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JRR </a:t>
            </a:r>
            <a:r>
              <a:rPr lang="en-US" dirty="0"/>
              <a:t>Tolkien</a:t>
            </a:r>
          </a:p>
        </p:txBody>
      </p:sp>
      <p:sp>
        <p:nvSpPr>
          <p:cNvPr id="21507" name="Rectangle 3"/>
          <p:cNvSpPr>
            <a:spLocks noGrp="1" noChangeArrowheads="1"/>
          </p:cNvSpPr>
          <p:nvPr>
            <p:ph type="body" idx="1"/>
          </p:nvPr>
        </p:nvSpPr>
        <p:spPr>
          <a:xfrm>
            <a:off x="3581400" y="1905000"/>
            <a:ext cx="4953000" cy="4114800"/>
          </a:xfrm>
        </p:spPr>
        <p:txBody>
          <a:bodyPr/>
          <a:lstStyle/>
          <a:p>
            <a:pPr>
              <a:buFont typeface="Wingdings" pitchFamily="2" charset="2"/>
              <a:buNone/>
            </a:pPr>
            <a:r>
              <a:rPr lang="en-US" sz="3200" i="1" dirty="0">
                <a:solidFill>
                  <a:srgbClr val="CC0000"/>
                </a:solidFill>
                <a:latin typeface="Copperplate Gothic Bold" pitchFamily="34" charset="0"/>
              </a:rPr>
              <a:t>It does not do to leave a live dragon out of your calculations, </a:t>
            </a:r>
          </a:p>
          <a:p>
            <a:pPr>
              <a:buFont typeface="Wingdings" pitchFamily="2" charset="2"/>
              <a:buNone/>
            </a:pPr>
            <a:r>
              <a:rPr lang="en-US" sz="3200" i="1" dirty="0">
                <a:solidFill>
                  <a:srgbClr val="CC0000"/>
                </a:solidFill>
                <a:latin typeface="Copperplate Gothic Bold" pitchFamily="34" charset="0"/>
              </a:rPr>
              <a:t>if you live near him….</a:t>
            </a:r>
            <a:endParaRPr lang="en-US" sz="3200" dirty="0">
              <a:solidFill>
                <a:srgbClr val="CC0000"/>
              </a:solidFill>
              <a:latin typeface="Copperplate Gothic Bold" pitchFamily="34" charset="0"/>
            </a:endParaRPr>
          </a:p>
        </p:txBody>
      </p:sp>
      <p:pic>
        <p:nvPicPr>
          <p:cNvPr id="21509" name="Picture 5" descr="Pilu-Welcome_R"/>
          <p:cNvPicPr>
            <a:picLocks noChangeAspect="1" noChangeArrowheads="1"/>
          </p:cNvPicPr>
          <p:nvPr/>
        </p:nvPicPr>
        <p:blipFill>
          <a:blip r:embed="rId3" cstate="print"/>
          <a:srcRect/>
          <a:stretch>
            <a:fillRect/>
          </a:stretch>
        </p:blipFill>
        <p:spPr bwMode="auto">
          <a:xfrm>
            <a:off x="381000" y="1981200"/>
            <a:ext cx="2927350" cy="3733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down)">
                                      <p:cBhvr>
                                        <p:cTn id="17" dur="580">
                                          <p:stCondLst>
                                            <p:cond delay="0"/>
                                          </p:stCondLst>
                                        </p:cTn>
                                        <p:tgtEl>
                                          <p:spTgt spid="21509"/>
                                        </p:tgtEl>
                                      </p:cBhvr>
                                    </p:animEffect>
                                    <p:anim calcmode="lin" valueType="num">
                                      <p:cBhvr>
                                        <p:cTn id="18" dur="1822" tmFilter="0,0; 0.14,0.36; 0.43,0.73; 0.71,0.91; 1.0,1.0">
                                          <p:stCondLst>
                                            <p:cond delay="0"/>
                                          </p:stCondLst>
                                        </p:cTn>
                                        <p:tgtEl>
                                          <p:spTgt spid="2150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150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150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150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1509"/>
                                        </p:tgtEl>
                                        <p:attrNameLst>
                                          <p:attrName>ppt_y</p:attrName>
                                        </p:attrNameLst>
                                      </p:cBhvr>
                                      <p:tavLst>
                                        <p:tav tm="0" fmla="#ppt_y-sin(pi*$)/81">
                                          <p:val>
                                            <p:fltVal val="0"/>
                                          </p:val>
                                        </p:tav>
                                        <p:tav tm="100000">
                                          <p:val>
                                            <p:fltVal val="1"/>
                                          </p:val>
                                        </p:tav>
                                      </p:tavLst>
                                    </p:anim>
                                    <p:animScale>
                                      <p:cBhvr>
                                        <p:cTn id="23" dur="26">
                                          <p:stCondLst>
                                            <p:cond delay="650"/>
                                          </p:stCondLst>
                                        </p:cTn>
                                        <p:tgtEl>
                                          <p:spTgt spid="21509"/>
                                        </p:tgtEl>
                                      </p:cBhvr>
                                      <p:to x="100000" y="60000"/>
                                    </p:animScale>
                                    <p:animScale>
                                      <p:cBhvr>
                                        <p:cTn id="24" dur="166" decel="50000">
                                          <p:stCondLst>
                                            <p:cond delay="676"/>
                                          </p:stCondLst>
                                        </p:cTn>
                                        <p:tgtEl>
                                          <p:spTgt spid="21509"/>
                                        </p:tgtEl>
                                      </p:cBhvr>
                                      <p:to x="100000" y="100000"/>
                                    </p:animScale>
                                    <p:animScale>
                                      <p:cBhvr>
                                        <p:cTn id="25" dur="26">
                                          <p:stCondLst>
                                            <p:cond delay="1312"/>
                                          </p:stCondLst>
                                        </p:cTn>
                                        <p:tgtEl>
                                          <p:spTgt spid="21509"/>
                                        </p:tgtEl>
                                      </p:cBhvr>
                                      <p:to x="100000" y="80000"/>
                                    </p:animScale>
                                    <p:animScale>
                                      <p:cBhvr>
                                        <p:cTn id="26" dur="166" decel="50000">
                                          <p:stCondLst>
                                            <p:cond delay="1338"/>
                                          </p:stCondLst>
                                        </p:cTn>
                                        <p:tgtEl>
                                          <p:spTgt spid="21509"/>
                                        </p:tgtEl>
                                      </p:cBhvr>
                                      <p:to x="100000" y="100000"/>
                                    </p:animScale>
                                    <p:animScale>
                                      <p:cBhvr>
                                        <p:cTn id="27" dur="26">
                                          <p:stCondLst>
                                            <p:cond delay="1642"/>
                                          </p:stCondLst>
                                        </p:cTn>
                                        <p:tgtEl>
                                          <p:spTgt spid="21509"/>
                                        </p:tgtEl>
                                      </p:cBhvr>
                                      <p:to x="100000" y="90000"/>
                                    </p:animScale>
                                    <p:animScale>
                                      <p:cBhvr>
                                        <p:cTn id="28" dur="166" decel="50000">
                                          <p:stCondLst>
                                            <p:cond delay="1668"/>
                                          </p:stCondLst>
                                        </p:cTn>
                                        <p:tgtEl>
                                          <p:spTgt spid="21509"/>
                                        </p:tgtEl>
                                      </p:cBhvr>
                                      <p:to x="100000" y="100000"/>
                                    </p:animScale>
                                    <p:animScale>
                                      <p:cBhvr>
                                        <p:cTn id="29" dur="26">
                                          <p:stCondLst>
                                            <p:cond delay="1808"/>
                                          </p:stCondLst>
                                        </p:cTn>
                                        <p:tgtEl>
                                          <p:spTgt spid="21509"/>
                                        </p:tgtEl>
                                      </p:cBhvr>
                                      <p:to x="100000" y="95000"/>
                                    </p:animScale>
                                    <p:animScale>
                                      <p:cBhvr>
                                        <p:cTn id="30" dur="166" decel="50000">
                                          <p:stCondLst>
                                            <p:cond delay="1834"/>
                                          </p:stCondLst>
                                        </p:cTn>
                                        <p:tgtEl>
                                          <p:spTgt spid="2150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507">
                                            <p:txEl>
                                              <p:pRg st="1" end="1"/>
                                            </p:txEl>
                                          </p:spTgt>
                                        </p:tgtEl>
                                        <p:attrNameLst>
                                          <p:attrName>style.visibility</p:attrName>
                                        </p:attrNameLst>
                                      </p:cBhvr>
                                      <p:to>
                                        <p:strVal val="visible"/>
                                      </p:to>
                                    </p:set>
                                    <p:animEffect transition="in" filter="fade">
                                      <p:cBhvr>
                                        <p:cTn id="35" dur="2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http://2.bp.blogspot.com/-Mi1AryacSm4/TrGK-0XRjnI/AAAAAAAAADo/R7zo73wsPac/s1600/reading-the-book-of-mormon.jpg"/>
          <p:cNvPicPr>
            <a:picLocks noChangeAspect="1" noChangeArrowheads="1"/>
          </p:cNvPicPr>
          <p:nvPr/>
        </p:nvPicPr>
        <p:blipFill>
          <a:blip r:embed="rId3" cstate="print"/>
          <a:srcRect/>
          <a:stretch>
            <a:fillRect/>
          </a:stretch>
        </p:blipFill>
        <p:spPr bwMode="auto">
          <a:xfrm>
            <a:off x="3733801" y="4038600"/>
            <a:ext cx="2032450" cy="2489844"/>
          </a:xfrm>
          <a:prstGeom prst="rect">
            <a:avLst/>
          </a:prstGeom>
          <a:noFill/>
        </p:spPr>
      </p:pic>
      <p:sp>
        <p:nvSpPr>
          <p:cNvPr id="2" name="Title 1"/>
          <p:cNvSpPr>
            <a:spLocks noGrp="1"/>
          </p:cNvSpPr>
          <p:nvPr>
            <p:ph type="title"/>
          </p:nvPr>
        </p:nvSpPr>
        <p:spPr/>
        <p:txBody>
          <a:bodyPr/>
          <a:lstStyle/>
          <a:p>
            <a:endParaRPr lang="en-US"/>
          </a:p>
        </p:txBody>
      </p:sp>
      <p:pic>
        <p:nvPicPr>
          <p:cNvPr id="4102" name="Picture 6" descr="http://thatgoodpart.files.wordpress.com/2011/05/book-mormon.jpg"/>
          <p:cNvPicPr>
            <a:picLocks noChangeAspect="1" noChangeArrowheads="1"/>
          </p:cNvPicPr>
          <p:nvPr/>
        </p:nvPicPr>
        <p:blipFill>
          <a:blip r:embed="rId4" cstate="print"/>
          <a:srcRect/>
          <a:stretch>
            <a:fillRect/>
          </a:stretch>
        </p:blipFill>
        <p:spPr bwMode="auto">
          <a:xfrm>
            <a:off x="6586976" y="730005"/>
            <a:ext cx="2328424" cy="3003795"/>
          </a:xfrm>
          <a:prstGeom prst="rect">
            <a:avLst/>
          </a:prstGeom>
          <a:noFill/>
        </p:spPr>
      </p:pic>
      <p:pic>
        <p:nvPicPr>
          <p:cNvPr id="4104" name="Picture 8" descr="http://josephsmith.net/Static%20Images/kilbourn-translation-plates_MD.jpg"/>
          <p:cNvPicPr>
            <a:picLocks noChangeAspect="1" noChangeArrowheads="1"/>
          </p:cNvPicPr>
          <p:nvPr/>
        </p:nvPicPr>
        <p:blipFill>
          <a:blip r:embed="rId5" cstate="print"/>
          <a:srcRect/>
          <a:stretch>
            <a:fillRect/>
          </a:stretch>
        </p:blipFill>
        <p:spPr bwMode="auto">
          <a:xfrm>
            <a:off x="3886200" y="838200"/>
            <a:ext cx="1905000" cy="2394553"/>
          </a:xfrm>
          <a:prstGeom prst="rect">
            <a:avLst/>
          </a:prstGeom>
          <a:noFill/>
        </p:spPr>
      </p:pic>
      <p:sp>
        <p:nvSpPr>
          <p:cNvPr id="6" name="Right Arrow 5"/>
          <p:cNvSpPr/>
          <p:nvPr/>
        </p:nvSpPr>
        <p:spPr>
          <a:xfrm>
            <a:off x="3657600" y="1447800"/>
            <a:ext cx="2971800" cy="1752600"/>
          </a:xfrm>
          <a:prstGeom prst="rightArrow">
            <a:avLst/>
          </a:prstGeom>
          <a:solidFill>
            <a:srgbClr val="FF0000">
              <a:alpha val="2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http://lh6.ggpht.com/_9WLdzoA35-8/S9Y4rKSLYXI/AAAAAAAABFs/ILBqFmWjkAY/salad%20chicken%20yw%20001.JPG"/>
          <p:cNvPicPr>
            <a:picLocks noChangeAspect="1" noChangeArrowheads="1"/>
          </p:cNvPicPr>
          <p:nvPr/>
        </p:nvPicPr>
        <p:blipFill>
          <a:blip r:embed="rId6" cstate="print"/>
          <a:srcRect/>
          <a:stretch>
            <a:fillRect/>
          </a:stretch>
        </p:blipFill>
        <p:spPr bwMode="auto">
          <a:xfrm>
            <a:off x="152400" y="4267200"/>
            <a:ext cx="3089116" cy="2057400"/>
          </a:xfrm>
          <a:prstGeom prst="rect">
            <a:avLst/>
          </a:prstGeom>
          <a:noFill/>
        </p:spPr>
      </p:pic>
      <p:pic>
        <p:nvPicPr>
          <p:cNvPr id="4108" name="Picture 12" descr="http://s1.hubimg.com/u/224392_f248.jpg"/>
          <p:cNvPicPr>
            <a:picLocks noChangeAspect="1" noChangeArrowheads="1"/>
          </p:cNvPicPr>
          <p:nvPr/>
        </p:nvPicPr>
        <p:blipFill>
          <a:blip r:embed="rId7" cstate="print"/>
          <a:srcRect/>
          <a:stretch>
            <a:fillRect/>
          </a:stretch>
        </p:blipFill>
        <p:spPr bwMode="auto">
          <a:xfrm>
            <a:off x="533400" y="514350"/>
            <a:ext cx="2362200" cy="3067050"/>
          </a:xfrm>
          <a:prstGeom prst="rect">
            <a:avLst/>
          </a:prstGeom>
          <a:noFill/>
        </p:spPr>
      </p:pic>
      <p:pic>
        <p:nvPicPr>
          <p:cNvPr id="4110" name="Picture 14" descr="http://images.suite101.com/2608006_com_676468_you.jpg"/>
          <p:cNvPicPr>
            <a:picLocks noChangeAspect="1" noChangeArrowheads="1"/>
          </p:cNvPicPr>
          <p:nvPr/>
        </p:nvPicPr>
        <p:blipFill>
          <a:blip r:embed="rId8" cstate="print"/>
          <a:srcRect/>
          <a:stretch>
            <a:fillRect/>
          </a:stretch>
        </p:blipFill>
        <p:spPr bwMode="auto">
          <a:xfrm>
            <a:off x="6715125" y="3810000"/>
            <a:ext cx="1971675" cy="2857500"/>
          </a:xfrm>
          <a:prstGeom prst="rect">
            <a:avLst/>
          </a:prstGeom>
          <a:noFill/>
        </p:spPr>
      </p:pic>
      <p:sp>
        <p:nvSpPr>
          <p:cNvPr id="12" name="Right Arrow 11"/>
          <p:cNvSpPr/>
          <p:nvPr/>
        </p:nvSpPr>
        <p:spPr>
          <a:xfrm>
            <a:off x="3657600" y="4495800"/>
            <a:ext cx="3048000" cy="1752600"/>
          </a:xfrm>
          <a:prstGeom prst="rightArrow">
            <a:avLst/>
          </a:prstGeom>
          <a:solidFill>
            <a:srgbClr val="FF0000">
              <a:alpha val="2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strVal val="#ppt_w*0.70"/>
                                          </p:val>
                                        </p:tav>
                                        <p:tav tm="100000">
                                          <p:val>
                                            <p:strVal val="#ppt_w"/>
                                          </p:val>
                                        </p:tav>
                                      </p:tavLst>
                                    </p:anim>
                                    <p:anim calcmode="lin" valueType="num">
                                      <p:cBhvr>
                                        <p:cTn id="8" dur="1000" fill="hold"/>
                                        <p:tgtEl>
                                          <p:spTgt spid="4102"/>
                                        </p:tgtEl>
                                        <p:attrNameLst>
                                          <p:attrName>ppt_h</p:attrName>
                                        </p:attrNameLst>
                                      </p:cBhvr>
                                      <p:tavLst>
                                        <p:tav tm="0">
                                          <p:val>
                                            <p:strVal val="#ppt_h"/>
                                          </p:val>
                                        </p:tav>
                                        <p:tav tm="100000">
                                          <p:val>
                                            <p:strVal val="#ppt_h"/>
                                          </p:val>
                                        </p:tav>
                                      </p:tavLst>
                                    </p:anim>
                                    <p:animEffect transition="in" filter="fade">
                                      <p:cBhvr>
                                        <p:cTn id="9" dur="10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p:cTn id="19" dur="1000" fill="hold"/>
                                        <p:tgtEl>
                                          <p:spTgt spid="4104"/>
                                        </p:tgtEl>
                                        <p:attrNameLst>
                                          <p:attrName>ppt_w</p:attrName>
                                        </p:attrNameLst>
                                      </p:cBhvr>
                                      <p:tavLst>
                                        <p:tav tm="0">
                                          <p:val>
                                            <p:strVal val="#ppt_w*0.70"/>
                                          </p:val>
                                        </p:tav>
                                        <p:tav tm="100000">
                                          <p:val>
                                            <p:strVal val="#ppt_w"/>
                                          </p:val>
                                        </p:tav>
                                      </p:tavLst>
                                    </p:anim>
                                    <p:anim calcmode="lin" valueType="num">
                                      <p:cBhvr>
                                        <p:cTn id="20" dur="1000" fill="hold"/>
                                        <p:tgtEl>
                                          <p:spTgt spid="4104"/>
                                        </p:tgtEl>
                                        <p:attrNameLst>
                                          <p:attrName>ppt_h</p:attrName>
                                        </p:attrNameLst>
                                      </p:cBhvr>
                                      <p:tavLst>
                                        <p:tav tm="0">
                                          <p:val>
                                            <p:strVal val="#ppt_h"/>
                                          </p:val>
                                        </p:tav>
                                        <p:tav tm="100000">
                                          <p:val>
                                            <p:strVal val="#ppt_h"/>
                                          </p:val>
                                        </p:tav>
                                      </p:tavLst>
                                    </p:anim>
                                    <p:animEffect transition="in" filter="fade">
                                      <p:cBhvr>
                                        <p:cTn id="21" dur="100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106"/>
                                        </p:tgtEl>
                                        <p:attrNameLst>
                                          <p:attrName>style.visibility</p:attrName>
                                        </p:attrNameLst>
                                      </p:cBhvr>
                                      <p:to>
                                        <p:strVal val="visible"/>
                                      </p:to>
                                    </p:set>
                                    <p:anim calcmode="lin" valueType="num">
                                      <p:cBhvr>
                                        <p:cTn id="26" dur="1000" fill="hold"/>
                                        <p:tgtEl>
                                          <p:spTgt spid="4106"/>
                                        </p:tgtEl>
                                        <p:attrNameLst>
                                          <p:attrName>ppt_w</p:attrName>
                                        </p:attrNameLst>
                                      </p:cBhvr>
                                      <p:tavLst>
                                        <p:tav tm="0">
                                          <p:val>
                                            <p:strVal val="#ppt_w*0.70"/>
                                          </p:val>
                                        </p:tav>
                                        <p:tav tm="100000">
                                          <p:val>
                                            <p:strVal val="#ppt_w"/>
                                          </p:val>
                                        </p:tav>
                                      </p:tavLst>
                                    </p:anim>
                                    <p:anim calcmode="lin" valueType="num">
                                      <p:cBhvr>
                                        <p:cTn id="27" dur="1000" fill="hold"/>
                                        <p:tgtEl>
                                          <p:spTgt spid="4106"/>
                                        </p:tgtEl>
                                        <p:attrNameLst>
                                          <p:attrName>ppt_h</p:attrName>
                                        </p:attrNameLst>
                                      </p:cBhvr>
                                      <p:tavLst>
                                        <p:tav tm="0">
                                          <p:val>
                                            <p:strVal val="#ppt_h"/>
                                          </p:val>
                                        </p:tav>
                                        <p:tav tm="100000">
                                          <p:val>
                                            <p:strVal val="#ppt_h"/>
                                          </p:val>
                                        </p:tav>
                                      </p:tavLst>
                                    </p:anim>
                                    <p:animEffect transition="in" filter="fade">
                                      <p:cBhvr>
                                        <p:cTn id="28" dur="1000"/>
                                        <p:tgtEl>
                                          <p:spTgt spid="410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110"/>
                                        </p:tgtEl>
                                        <p:attrNameLst>
                                          <p:attrName>style.visibility</p:attrName>
                                        </p:attrNameLst>
                                      </p:cBhvr>
                                      <p:to>
                                        <p:strVal val="visible"/>
                                      </p:to>
                                    </p:set>
                                    <p:anim calcmode="lin" valueType="num">
                                      <p:cBhvr>
                                        <p:cTn id="38" dur="1000" fill="hold"/>
                                        <p:tgtEl>
                                          <p:spTgt spid="4110"/>
                                        </p:tgtEl>
                                        <p:attrNameLst>
                                          <p:attrName>ppt_w</p:attrName>
                                        </p:attrNameLst>
                                      </p:cBhvr>
                                      <p:tavLst>
                                        <p:tav tm="0">
                                          <p:val>
                                            <p:strVal val="#ppt_w*0.70"/>
                                          </p:val>
                                        </p:tav>
                                        <p:tav tm="100000">
                                          <p:val>
                                            <p:strVal val="#ppt_w"/>
                                          </p:val>
                                        </p:tav>
                                      </p:tavLst>
                                    </p:anim>
                                    <p:anim calcmode="lin" valueType="num">
                                      <p:cBhvr>
                                        <p:cTn id="39" dur="1000" fill="hold"/>
                                        <p:tgtEl>
                                          <p:spTgt spid="4110"/>
                                        </p:tgtEl>
                                        <p:attrNameLst>
                                          <p:attrName>ppt_h</p:attrName>
                                        </p:attrNameLst>
                                      </p:cBhvr>
                                      <p:tavLst>
                                        <p:tav tm="0">
                                          <p:val>
                                            <p:strVal val="#ppt_h"/>
                                          </p:val>
                                        </p:tav>
                                        <p:tav tm="100000">
                                          <p:val>
                                            <p:strVal val="#ppt_h"/>
                                          </p:val>
                                        </p:tav>
                                      </p:tavLst>
                                    </p:anim>
                                    <p:animEffect transition="in" filter="fade">
                                      <p:cBhvr>
                                        <p:cTn id="40" dur="1000"/>
                                        <p:tgtEl>
                                          <p:spTgt spid="411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4112"/>
                                        </p:tgtEl>
                                        <p:attrNameLst>
                                          <p:attrName>style.visibility</p:attrName>
                                        </p:attrNameLst>
                                      </p:cBhvr>
                                      <p:to>
                                        <p:strVal val="visible"/>
                                      </p:to>
                                    </p:set>
                                    <p:anim calcmode="lin" valueType="num">
                                      <p:cBhvr>
                                        <p:cTn id="45" dur="1000" fill="hold"/>
                                        <p:tgtEl>
                                          <p:spTgt spid="4112"/>
                                        </p:tgtEl>
                                        <p:attrNameLst>
                                          <p:attrName>ppt_w</p:attrName>
                                        </p:attrNameLst>
                                      </p:cBhvr>
                                      <p:tavLst>
                                        <p:tav tm="0">
                                          <p:val>
                                            <p:strVal val="#ppt_w*0.70"/>
                                          </p:val>
                                        </p:tav>
                                        <p:tav tm="100000">
                                          <p:val>
                                            <p:strVal val="#ppt_w"/>
                                          </p:val>
                                        </p:tav>
                                      </p:tavLst>
                                    </p:anim>
                                    <p:anim calcmode="lin" valueType="num">
                                      <p:cBhvr>
                                        <p:cTn id="46" dur="1000" fill="hold"/>
                                        <p:tgtEl>
                                          <p:spTgt spid="4112"/>
                                        </p:tgtEl>
                                        <p:attrNameLst>
                                          <p:attrName>ppt_h</p:attrName>
                                        </p:attrNameLst>
                                      </p:cBhvr>
                                      <p:tavLst>
                                        <p:tav tm="0">
                                          <p:val>
                                            <p:strVal val="#ppt_h"/>
                                          </p:val>
                                        </p:tav>
                                        <p:tav tm="100000">
                                          <p:val>
                                            <p:strVal val="#ppt_h"/>
                                          </p:val>
                                        </p:tav>
                                      </p:tavLst>
                                    </p:anim>
                                    <p:animEffect transition="in" filter="fade">
                                      <p:cBhvr>
                                        <p:cTn id="47" dur="1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Mi1AryacSm4/TrGK-0XRjnI/AAAAAAAAADo/R7zo73wsPac/s1600/reading-the-book-of-mormon.jpg"/>
          <p:cNvPicPr>
            <a:picLocks noChangeAspect="1" noChangeArrowheads="1"/>
          </p:cNvPicPr>
          <p:nvPr/>
        </p:nvPicPr>
        <p:blipFill>
          <a:blip r:embed="rId3" cstate="print"/>
          <a:srcRect/>
          <a:stretch>
            <a:fillRect/>
          </a:stretch>
        </p:blipFill>
        <p:spPr bwMode="auto">
          <a:xfrm>
            <a:off x="1" y="-1295400"/>
            <a:ext cx="9144000" cy="11201815"/>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28600" y="2743200"/>
            <a:ext cx="8686800" cy="4114800"/>
          </a:xfrm>
          <a:solidFill>
            <a:srgbClr val="FF9900">
              <a:alpha val="68000"/>
            </a:srgbClr>
          </a:solidFill>
          <a:effectLst>
            <a:softEdge rad="127000"/>
          </a:effectLst>
        </p:spPr>
        <p:txBody>
          <a:bodyPr>
            <a:normAutofit fontScale="62500" lnSpcReduction="20000"/>
          </a:bodyPr>
          <a:lstStyle/>
          <a:p>
            <a:pPr>
              <a:buNone/>
            </a:pPr>
            <a:endParaRPr lang="en-US" sz="2900" b="1" dirty="0" smtClean="0">
              <a:solidFill>
                <a:schemeClr val="bg1"/>
              </a:solidFill>
              <a:effectLst>
                <a:outerShdw blurRad="38100" dist="38100" dir="2700000" algn="tl">
                  <a:srgbClr val="000000">
                    <a:alpha val="43137"/>
                  </a:srgbClr>
                </a:outerShdw>
              </a:effectLst>
            </a:endParaRPr>
          </a:p>
          <a:p>
            <a:pPr>
              <a:buNone/>
            </a:pPr>
            <a:r>
              <a:rPr lang="en-US" sz="2900" b="1" dirty="0" smtClean="0">
                <a:solidFill>
                  <a:schemeClr val="bg1"/>
                </a:solidFill>
                <a:effectLst>
                  <a:outerShdw blurRad="38100" dist="38100" dir="2700000" algn="tl">
                    <a:srgbClr val="000000">
                      <a:alpha val="43137"/>
                    </a:srgbClr>
                  </a:outerShdw>
                </a:effectLst>
              </a:rPr>
              <a:t>Lady wisdom  (and parents) is in a constant search for truth. she hungers to know more. the scriptures are a place for her to learn and be taught. she sees the words of the prophets as a place to find answers and to access the spirit in order to learn. do our youth know that? do they see it in the way we speak of scriptures? do they see a light in our eyes when we speak of Mormon or Paul or alma?</a:t>
            </a:r>
          </a:p>
          <a:p>
            <a:pPr>
              <a:buNone/>
            </a:pPr>
            <a:r>
              <a:rPr lang="en-US" sz="2900" b="1" dirty="0" smtClean="0">
                <a:solidFill>
                  <a:schemeClr val="bg1"/>
                </a:solidFill>
                <a:effectLst>
                  <a:outerShdw blurRad="38100" dist="38100" dir="2700000" algn="tl">
                    <a:srgbClr val="000000">
                      <a:alpha val="43137"/>
                    </a:srgbClr>
                  </a:outerShdw>
                </a:effectLst>
              </a:rPr>
              <a:t>Part of Lady Wisdoms task is a translator- she helps translate ancient lessons into current language so that her listeners can apply them. </a:t>
            </a:r>
          </a:p>
          <a:p>
            <a:pPr>
              <a:buNone/>
            </a:pPr>
            <a:r>
              <a:rPr lang="en-US" sz="2900" b="1" dirty="0" smtClean="0">
                <a:solidFill>
                  <a:schemeClr val="bg1"/>
                </a:solidFill>
                <a:effectLst>
                  <a:outerShdw blurRad="38100" dist="38100" dir="2700000" algn="tl">
                    <a:srgbClr val="000000">
                      <a:alpha val="43137"/>
                    </a:srgbClr>
                  </a:outerShdw>
                </a:effectLst>
              </a:rPr>
              <a:t>In this way, the spirit of wisdom allows to her speak in tongues- indeed, the tongues of angels. To translate in a way that they are more able to understand. </a:t>
            </a:r>
          </a:p>
          <a:p>
            <a:pPr>
              <a:buNone/>
            </a:pPr>
            <a:r>
              <a:rPr lang="en-US" sz="2900" b="1" dirty="0" smtClean="0">
                <a:solidFill>
                  <a:schemeClr val="bg1"/>
                </a:solidFill>
                <a:effectLst>
                  <a:outerShdw blurRad="38100" dist="38100" dir="2700000" algn="tl">
                    <a:srgbClr val="000000">
                      <a:alpha val="43137"/>
                    </a:srgbClr>
                  </a:outerShdw>
                </a:effectLst>
              </a:rPr>
              <a:t>Like Joseph, she becomes a conduit for the ancient words being taught "in their own language" and in a way they will draw of the same spirit as she teaches. She too becomes a </a:t>
            </a:r>
            <a:r>
              <a:rPr lang="en-US" sz="2900" b="1" dirty="0" err="1" smtClean="0">
                <a:solidFill>
                  <a:schemeClr val="bg1"/>
                </a:solidFill>
                <a:effectLst>
                  <a:outerShdw blurRad="38100" dist="38100" dir="2700000" algn="tl">
                    <a:srgbClr val="000000">
                      <a:alpha val="43137"/>
                    </a:srgbClr>
                  </a:outerShdw>
                </a:effectLst>
              </a:rPr>
              <a:t>urim</a:t>
            </a:r>
            <a:r>
              <a:rPr lang="en-US" sz="2900" b="1" dirty="0" smtClean="0">
                <a:solidFill>
                  <a:schemeClr val="bg1"/>
                </a:solidFill>
                <a:effectLst>
                  <a:outerShdw blurRad="38100" dist="38100" dir="2700000" algn="tl">
                    <a:srgbClr val="000000">
                      <a:alpha val="43137"/>
                    </a:srgbClr>
                  </a:outerShdw>
                </a:effectLst>
              </a:rPr>
              <a:t> and </a:t>
            </a:r>
            <a:r>
              <a:rPr lang="en-US" sz="2900" b="1" dirty="0" err="1" smtClean="0">
                <a:solidFill>
                  <a:schemeClr val="bg1"/>
                </a:solidFill>
                <a:effectLst>
                  <a:outerShdw blurRad="38100" dist="38100" dir="2700000" algn="tl">
                    <a:srgbClr val="000000">
                      <a:alpha val="43137"/>
                    </a:srgbClr>
                  </a:outerShdw>
                </a:effectLst>
              </a:rPr>
              <a:t>thummin</a:t>
            </a:r>
            <a:r>
              <a:rPr lang="en-US" sz="2900" b="1" dirty="0" smtClean="0">
                <a:solidFill>
                  <a:schemeClr val="bg1"/>
                </a:solidFill>
                <a:effectLst>
                  <a:outerShdw blurRad="38100" dist="38100" dir="2700000" algn="tl">
                    <a:srgbClr val="000000">
                      <a:alpha val="43137"/>
                    </a:srgbClr>
                  </a:outerShdw>
                </a:effectLst>
              </a:rPr>
              <a:t>, the spirit following through her and bringing the words-and intent-of the ancients to life. </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5797</TotalTime>
  <Words>1053</Words>
  <Application>Microsoft Office PowerPoint</Application>
  <PresentationFormat>On-screen Show (4:3)</PresentationFormat>
  <Paragraphs>141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Mommy Power</vt:lpstr>
      <vt:lpstr>BTW, </vt:lpstr>
      <vt:lpstr>Slide 3</vt:lpstr>
      <vt:lpstr>Mom</vt:lpstr>
      <vt:lpstr>Hebrew Female Nouns</vt:lpstr>
      <vt:lpstr>Question</vt:lpstr>
      <vt:lpstr>JRR Tolkien</vt:lpstr>
      <vt:lpstr>Slide 8</vt:lpstr>
      <vt:lpstr>Slide 9</vt:lpstr>
      <vt:lpstr>For Instance</vt:lpstr>
      <vt:lpstr>2 Nephi 25</vt:lpstr>
      <vt:lpstr>Good</vt:lpstr>
      <vt:lpstr>Better…</vt:lpstr>
      <vt:lpstr>Best!</vt:lpstr>
      <vt:lpstr>Personal Experience</vt:lpstr>
      <vt:lpstr>Youth and Self Esteem</vt:lpstr>
      <vt:lpstr>Youth and Self Esteem</vt:lpstr>
      <vt:lpstr>Soft and Strong The Power of Meekness</vt:lpstr>
      <vt:lpstr>Soft and Strong The Power of Meekness</vt:lpstr>
      <vt:lpstr>Slide 20</vt:lpstr>
      <vt:lpstr>Brigham Young</vt:lpstr>
      <vt:lpstr>Robert Millett</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8</dc:title>
  <dc:creator>Kevin</dc:creator>
  <cp:lastModifiedBy>Kevin Hinckley</cp:lastModifiedBy>
  <cp:revision>44</cp:revision>
  <dcterms:created xsi:type="dcterms:W3CDTF">2012-06-05T13:22:15Z</dcterms:created>
  <dcterms:modified xsi:type="dcterms:W3CDTF">2012-08-15T23:44:06Z</dcterms:modified>
</cp:coreProperties>
</file>