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86" r:id="rId3"/>
    <p:sldId id="287" r:id="rId4"/>
    <p:sldId id="288" r:id="rId5"/>
    <p:sldId id="289" r:id="rId6"/>
    <p:sldId id="290" r:id="rId7"/>
    <p:sldId id="291" r:id="rId8"/>
    <p:sldId id="292" r:id="rId9"/>
    <p:sldId id="295" r:id="rId10"/>
    <p:sldId id="293" r:id="rId11"/>
    <p:sldId id="294" r:id="rId12"/>
    <p:sldId id="265" r:id="rId13"/>
    <p:sldId id="278" r:id="rId14"/>
    <p:sldId id="276" r:id="rId15"/>
    <p:sldId id="277" r:id="rId16"/>
    <p:sldId id="258" r:id="rId17"/>
    <p:sldId id="259" r:id="rId18"/>
    <p:sldId id="279" r:id="rId19"/>
    <p:sldId id="261" r:id="rId20"/>
    <p:sldId id="280" r:id="rId21"/>
    <p:sldId id="282" r:id="rId22"/>
    <p:sldId id="283" r:id="rId23"/>
    <p:sldId id="285" r:id="rId24"/>
    <p:sldId id="296"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90DCCD-4F72-4AAB-800C-F6C30BDA81C2}" type="datetimeFigureOut">
              <a:rPr lang="en-US" smtClean="0"/>
              <a:pPr/>
              <a:t>8/15/2012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991B90-72F5-42BF-BE4E-9B76FE7C099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991B90-72F5-42BF-BE4E-9B76FE7C099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3069CD-DBEB-4BEC-9766-88CC1EF6027F}"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3069CD-DBEB-4BEC-9766-88CC1EF6027F}"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991B90-72F5-42BF-BE4E-9B76FE7C0999}"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991B90-72F5-42BF-BE4E-9B76FE7C0999}"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991B90-72F5-42BF-BE4E-9B76FE7C0999}"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991B90-72F5-42BF-BE4E-9B76FE7C0999}"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249710-4B9F-4AFA-AEDC-CE658B9FA7E9}"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249710-4B9F-4AFA-AEDC-CE658B9FA7E9}"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991B90-72F5-42BF-BE4E-9B76FE7C0999}"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991B90-72F5-42BF-BE4E-9B76FE7C0999}"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7118886-D156-410E-9162-EF8468A93DEA}" type="slidenum">
              <a:rPr lang="en-US" smtClean="0">
                <a:latin typeface="Arial" charset="0"/>
                <a:cs typeface="Arial" charset="0"/>
              </a:rPr>
              <a:pPr/>
              <a:t>2</a:t>
            </a:fld>
            <a:endParaRPr lang="en-US" smtClean="0">
              <a:latin typeface="Arial" charset="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991B90-72F5-42BF-BE4E-9B76FE7C0999}"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991B90-72F5-42BF-BE4E-9B76FE7C0999}"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A67630B-6624-4CE4-B3A6-AA8E43451C15}"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A67630B-6624-4CE4-B3A6-AA8E43451C15}"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CF96B7-7986-4458-87A2-456A221C220E}" type="slidenum">
              <a:rPr lang="en-US" smtClean="0"/>
              <a:pPr/>
              <a:t>24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2DC9550-2AF7-4EF3-BC60-CFB51461E734}" type="slidenum">
              <a:rPr lang="en-US" smtClean="0">
                <a:latin typeface="Arial" charset="0"/>
                <a:cs typeface="Arial" charset="0"/>
              </a:rPr>
              <a:pPr/>
              <a:t>3</a:t>
            </a:fld>
            <a:endParaRPr lang="en-US" smtClean="0">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D8DACE7-686B-4D74-9DE7-4921D60BE3D3}" type="slidenum">
              <a:rPr lang="en-US" smtClean="0">
                <a:latin typeface="Arial" charset="0"/>
                <a:cs typeface="Arial" charset="0"/>
              </a:rPr>
              <a:pPr/>
              <a:t>4</a:t>
            </a:fld>
            <a:endParaRPr lang="en-US" smtClean="0">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CDCC5FC-EC73-40D3-AE6D-BC23761C6CBE}" type="slidenum">
              <a:rPr lang="en-US" smtClean="0">
                <a:latin typeface="Arial" charset="0"/>
                <a:cs typeface="Arial" charset="0"/>
              </a:rPr>
              <a:pPr/>
              <a:t>5</a:t>
            </a:fld>
            <a:endParaRPr lang="en-US" smtClean="0">
              <a:latin typeface="Arial"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4DD7AED-B191-4E37-B3A5-84DF4E9F5101}" type="slidenum">
              <a:rPr lang="en-US" smtClean="0">
                <a:latin typeface="Arial" charset="0"/>
                <a:cs typeface="Arial" charset="0"/>
              </a:rPr>
              <a:pPr/>
              <a:t>6</a:t>
            </a:fld>
            <a:endParaRPr lang="en-US" smtClean="0">
              <a:latin typeface="Arial"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08C0A91-47C0-4E78-9D39-E6DFEEF0C061}" type="slidenum">
              <a:rPr lang="en-US" smtClean="0">
                <a:latin typeface="Arial" charset="0"/>
                <a:cs typeface="Arial" charset="0"/>
              </a:rPr>
              <a:pPr/>
              <a:t>7</a:t>
            </a:fld>
            <a:endParaRPr lang="en-US" smtClean="0">
              <a:latin typeface="Arial"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4FF3B4-E795-4612-933B-42C5308D2FC6}" type="slidenum">
              <a:rPr lang="en-US" smtClean="0">
                <a:latin typeface="Arial" charset="0"/>
                <a:cs typeface="Arial" charset="0"/>
              </a:rPr>
              <a:pPr/>
              <a:t>8</a:t>
            </a:fld>
            <a:endParaRPr lang="en-US" smtClean="0">
              <a:latin typeface="Arial"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991B90-72F5-42BF-BE4E-9B76FE7C0999}"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793FAB18-7469-4EBE-AA6D-BD6096C0FBAA}" type="datetimeFigureOut">
              <a:rPr lang="en-US" smtClean="0"/>
              <a:pPr/>
              <a:t>8/15/2012</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CB004D9E-9DE5-4D97-94BF-D46B2F8D559F}" type="slidenum">
              <a:rPr lang="en-US" smtClean="0"/>
              <a:pPr/>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93FAB18-7469-4EBE-AA6D-BD6096C0FBAA}" type="datetimeFigureOut">
              <a:rPr lang="en-US" smtClean="0"/>
              <a:pPr/>
              <a:t>8/15/2012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04D9E-9DE5-4D97-94BF-D46B2F8D559F}"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93FAB18-7469-4EBE-AA6D-BD6096C0FBAA}" type="datetimeFigureOut">
              <a:rPr lang="en-US" smtClean="0"/>
              <a:pPr/>
              <a:t>8/15/2012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04D9E-9DE5-4D97-94BF-D46B2F8D559F}"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93FAB18-7469-4EBE-AA6D-BD6096C0FBAA}" type="datetimeFigureOut">
              <a:rPr lang="en-US" smtClean="0"/>
              <a:pPr/>
              <a:t>8/15/2012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04D9E-9DE5-4D97-94BF-D46B2F8D559F}" type="slidenum">
              <a:rPr lang="en-US" smtClean="0"/>
              <a:pPr/>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793FAB18-7469-4EBE-AA6D-BD6096C0FBAA}" type="datetimeFigureOut">
              <a:rPr lang="en-US" smtClean="0"/>
              <a:pPr/>
              <a:t>8/15/2012</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CB004D9E-9DE5-4D97-94BF-D46B2F8D559F}"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93FAB18-7469-4EBE-AA6D-BD6096C0FBAA}" type="datetimeFigureOut">
              <a:rPr lang="en-US" smtClean="0"/>
              <a:pPr/>
              <a:t>8/15/2012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004D9E-9DE5-4D97-94BF-D46B2F8D559F}"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793FAB18-7469-4EBE-AA6D-BD6096C0FBAA}" type="datetimeFigureOut">
              <a:rPr lang="en-US" smtClean="0"/>
              <a:pPr/>
              <a:t>8/15/2012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004D9E-9DE5-4D97-94BF-D46B2F8D559F}"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93FAB18-7469-4EBE-AA6D-BD6096C0FBAA}" type="datetimeFigureOut">
              <a:rPr lang="en-US" smtClean="0"/>
              <a:pPr/>
              <a:t>8/15/2012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004D9E-9DE5-4D97-94BF-D46B2F8D559F}"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3FAB18-7469-4EBE-AA6D-BD6096C0FBAA}" type="datetimeFigureOut">
              <a:rPr lang="en-US" smtClean="0"/>
              <a:pPr/>
              <a:t>8/15/2012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004D9E-9DE5-4D97-94BF-D46B2F8D559F}"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93FAB18-7469-4EBE-AA6D-BD6096C0FBAA}" type="datetimeFigureOut">
              <a:rPr lang="en-US" smtClean="0"/>
              <a:pPr/>
              <a:t>8/15/2012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004D9E-9DE5-4D97-94BF-D46B2F8D559F}"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93FAB18-7469-4EBE-AA6D-BD6096C0FBAA}" type="datetimeFigureOut">
              <a:rPr lang="en-US" smtClean="0"/>
              <a:pPr/>
              <a:t>8/15/2012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004D9E-9DE5-4D97-94BF-D46B2F8D559F}"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793FAB18-7469-4EBE-AA6D-BD6096C0FBAA}" type="datetimeFigureOut">
              <a:rPr lang="en-US" smtClean="0"/>
              <a:pPr/>
              <a:t>8/15/2012</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CB004D9E-9DE5-4D97-94BF-D46B2F8D559F}" type="slidenum">
              <a:rPr lang="en-US" smtClean="0"/>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wittywomanwriting.com/wp-content/uploads/2012/05/Embarrassed-woman.jpg"/>
          <p:cNvPicPr>
            <a:picLocks noChangeAspect="1" noChangeArrowheads="1"/>
          </p:cNvPicPr>
          <p:nvPr/>
        </p:nvPicPr>
        <p:blipFill>
          <a:blip r:embed="rId3" cstate="print"/>
          <a:srcRect/>
          <a:stretch>
            <a:fillRect/>
          </a:stretch>
        </p:blipFill>
        <p:spPr bwMode="auto">
          <a:xfrm>
            <a:off x="-459362" y="0"/>
            <a:ext cx="10335635" cy="6858000"/>
          </a:xfrm>
          <a:prstGeom prst="rect">
            <a:avLst/>
          </a:prstGeom>
          <a:noFill/>
        </p:spPr>
      </p:pic>
      <p:sp>
        <p:nvSpPr>
          <p:cNvPr id="2" name="Title 1"/>
          <p:cNvSpPr>
            <a:spLocks noGrp="1"/>
          </p:cNvSpPr>
          <p:nvPr>
            <p:ph type="ctrTitle"/>
          </p:nvPr>
        </p:nvSpPr>
        <p:spPr>
          <a:xfrm>
            <a:off x="76200" y="1752600"/>
            <a:ext cx="3886200" cy="5715000"/>
          </a:xfrm>
        </p:spPr>
        <p:txBody>
          <a:bodyPr>
            <a:noAutofit/>
          </a:bodyPr>
          <a:lstStyle/>
          <a:p>
            <a:pPr algn="l"/>
            <a:r>
              <a:rPr lang="en-US" sz="5400" b="1" dirty="0" smtClean="0">
                <a:solidFill>
                  <a:srgbClr val="C00000"/>
                </a:solidFill>
                <a:effectLst>
                  <a:outerShdw blurRad="38100" dist="38100" dir="2700000" algn="tl">
                    <a:srgbClr val="000000">
                      <a:alpha val="43137"/>
                    </a:srgbClr>
                  </a:outerShdw>
                </a:effectLst>
              </a:rPr>
              <a:t>Hurts, Habits and </a:t>
            </a:r>
            <a:r>
              <a:rPr lang="en-US" sz="5400" b="1" dirty="0" err="1" smtClean="0">
                <a:solidFill>
                  <a:srgbClr val="C00000"/>
                </a:solidFill>
                <a:effectLst>
                  <a:outerShdw blurRad="38100" dist="38100" dir="2700000" algn="tl">
                    <a:srgbClr val="000000">
                      <a:alpha val="43137"/>
                    </a:srgbClr>
                  </a:outerShdw>
                </a:effectLst>
              </a:rPr>
              <a:t>Hangups</a:t>
            </a:r>
            <a:endParaRPr lang="en-US" sz="5400" b="1" dirty="0">
              <a:solidFill>
                <a:srgbClr val="C000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rot="5400000">
            <a:off x="5372100" y="1104900"/>
            <a:ext cx="6858000" cy="533400"/>
          </a:xfrm>
        </p:spPr>
        <p:txBody>
          <a:bodyPr/>
          <a:lstStyle/>
          <a:p>
            <a:r>
              <a:rPr lang="en-US" dirty="0" smtClean="0">
                <a:solidFill>
                  <a:schemeClr val="bg1">
                    <a:lumMod val="65000"/>
                  </a:schemeClr>
                </a:solidFill>
              </a:rPr>
              <a:t>www.kevinhinckley.com</a:t>
            </a:r>
            <a:endParaRPr lang="en-US" dirty="0">
              <a:solidFill>
                <a:schemeClr val="bg1">
                  <a:lumMod val="65000"/>
                </a:schemeClr>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143000"/>
            <a:ext cx="4724400" cy="5334000"/>
          </a:xfrm>
        </p:spPr>
        <p:txBody>
          <a:bodyPr>
            <a:normAutofit fontScale="92500" lnSpcReduction="10000"/>
          </a:bodyPr>
          <a:lstStyle/>
          <a:p>
            <a:pPr>
              <a:buNone/>
            </a:pPr>
            <a:r>
              <a:rPr lang="en-US" dirty="0" smtClean="0"/>
              <a:t>Now </a:t>
            </a:r>
            <a:r>
              <a:rPr lang="en-US" dirty="0" err="1" smtClean="0"/>
              <a:t>Naaman</a:t>
            </a:r>
            <a:r>
              <a:rPr lang="en-US" dirty="0" smtClean="0"/>
              <a:t>, captain of the host of the king of Syria, was a </a:t>
            </a:r>
            <a:r>
              <a:rPr lang="en-US" i="1" u="sng" dirty="0" smtClean="0"/>
              <a:t>great man</a:t>
            </a:r>
            <a:r>
              <a:rPr lang="en-US" dirty="0" smtClean="0"/>
              <a:t> with his master, and </a:t>
            </a:r>
            <a:r>
              <a:rPr lang="en-US" i="1" u="sng" dirty="0" err="1" smtClean="0"/>
              <a:t>honourable</a:t>
            </a:r>
            <a:r>
              <a:rPr lang="en-US" dirty="0" smtClean="0"/>
              <a:t>, because by him the Lord had given deliverance unto Syria; he was </a:t>
            </a:r>
            <a:r>
              <a:rPr lang="en-US" i="1" u="sng" dirty="0" smtClean="0"/>
              <a:t>also a mighty man of </a:t>
            </a:r>
            <a:r>
              <a:rPr lang="en-US" i="1" u="sng" dirty="0" err="1" smtClean="0"/>
              <a:t>valour</a:t>
            </a:r>
            <a:r>
              <a:rPr lang="en-US" i="1" u="sng" dirty="0" smtClean="0"/>
              <a:t>, </a:t>
            </a:r>
          </a:p>
          <a:p>
            <a:pPr>
              <a:buNone/>
            </a:pPr>
            <a:r>
              <a:rPr lang="en-US" i="1" dirty="0" smtClean="0"/>
              <a:t>but he was</a:t>
            </a:r>
            <a:r>
              <a:rPr lang="en-US" dirty="0" smtClean="0"/>
              <a:t> a leper.</a:t>
            </a:r>
          </a:p>
          <a:p>
            <a:pPr>
              <a:buNone/>
            </a:pPr>
            <a:r>
              <a:rPr lang="en-US" dirty="0" smtClean="0"/>
              <a:t>[And the Hebrew maid of his wife] said unto her mistress, Would God my lord were with the prophet that is in Samaria! For he would recover him of his leprosy. </a:t>
            </a:r>
          </a:p>
          <a:p>
            <a:pPr>
              <a:buNone/>
            </a:pPr>
            <a:endParaRPr lang="en-US" dirty="0"/>
          </a:p>
        </p:txBody>
      </p:sp>
      <p:sp>
        <p:nvSpPr>
          <p:cNvPr id="3" name="Title 2"/>
          <p:cNvSpPr>
            <a:spLocks noGrp="1"/>
          </p:cNvSpPr>
          <p:nvPr>
            <p:ph type="title"/>
          </p:nvPr>
        </p:nvSpPr>
        <p:spPr/>
        <p:txBody>
          <a:bodyPr/>
          <a:lstStyle/>
          <a:p>
            <a:r>
              <a:rPr lang="en-US" dirty="0" smtClean="0"/>
              <a:t>2 Kings 5</a:t>
            </a:r>
            <a:endParaRPr lang="en-US" dirty="0"/>
          </a:p>
        </p:txBody>
      </p:sp>
      <p:pic>
        <p:nvPicPr>
          <p:cNvPr id="8194" name="Picture 2" descr="http://lavistachurchofchrist.org/Pictures/Treasures%20of%20the%20Bible%20(Divided%20Kingdom)/images/scan0012.jpg"/>
          <p:cNvPicPr>
            <a:picLocks noChangeAspect="1" noChangeArrowheads="1"/>
          </p:cNvPicPr>
          <p:nvPr/>
        </p:nvPicPr>
        <p:blipFill>
          <a:blip r:embed="rId3" cstate="print"/>
          <a:srcRect/>
          <a:stretch>
            <a:fillRect/>
          </a:stretch>
        </p:blipFill>
        <p:spPr bwMode="auto">
          <a:xfrm>
            <a:off x="4953000" y="914401"/>
            <a:ext cx="3953351" cy="533785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48200" y="1143000"/>
            <a:ext cx="4343400" cy="5486400"/>
          </a:xfrm>
        </p:spPr>
        <p:txBody>
          <a:bodyPr>
            <a:normAutofit/>
          </a:bodyPr>
          <a:lstStyle/>
          <a:p>
            <a:pPr>
              <a:buNone/>
            </a:pPr>
            <a:r>
              <a:rPr lang="en-US" dirty="0" smtClean="0"/>
              <a:t>So </a:t>
            </a:r>
            <a:r>
              <a:rPr lang="en-US" dirty="0" err="1" smtClean="0"/>
              <a:t>Naaman</a:t>
            </a:r>
            <a:r>
              <a:rPr lang="en-US" dirty="0" smtClean="0"/>
              <a:t> came with his horses and with his chariot, and stood at the door of the house of Elisha.</a:t>
            </a:r>
          </a:p>
          <a:p>
            <a:pPr>
              <a:buNone/>
            </a:pPr>
            <a:r>
              <a:rPr lang="en-US" dirty="0" smtClean="0"/>
              <a:t>And Elisha sent a messenger unto him, saying, </a:t>
            </a:r>
            <a:r>
              <a:rPr lang="en-US" i="1" u="sng" dirty="0" smtClean="0"/>
              <a:t>Go and wash in Jordan seven times</a:t>
            </a:r>
            <a:r>
              <a:rPr lang="en-US" dirty="0" smtClean="0"/>
              <a:t>, and thy flesh shall come again to thee, and thou </a:t>
            </a:r>
            <a:r>
              <a:rPr lang="en-US" dirty="0" err="1" smtClean="0"/>
              <a:t>shalt</a:t>
            </a:r>
            <a:r>
              <a:rPr lang="en-US" dirty="0" smtClean="0"/>
              <a:t> be clean.</a:t>
            </a:r>
          </a:p>
          <a:p>
            <a:pPr>
              <a:buNone/>
            </a:pPr>
            <a:endParaRPr lang="en-US" dirty="0"/>
          </a:p>
        </p:txBody>
      </p:sp>
      <p:sp>
        <p:nvSpPr>
          <p:cNvPr id="3" name="Title 2"/>
          <p:cNvSpPr>
            <a:spLocks noGrp="1"/>
          </p:cNvSpPr>
          <p:nvPr>
            <p:ph type="title"/>
          </p:nvPr>
        </p:nvSpPr>
        <p:spPr/>
        <p:txBody>
          <a:bodyPr/>
          <a:lstStyle/>
          <a:p>
            <a:r>
              <a:rPr lang="en-US" dirty="0" smtClean="0"/>
              <a:t>Elisha’s Response?</a:t>
            </a:r>
            <a:endParaRPr lang="en-US" dirty="0"/>
          </a:p>
        </p:txBody>
      </p:sp>
      <p:pic>
        <p:nvPicPr>
          <p:cNvPr id="38914" name="Picture 2" descr="http://www.vroma.org/images/mcmanus_images/chariot_military.jpg"/>
          <p:cNvPicPr>
            <a:picLocks noChangeAspect="1" noChangeArrowheads="1"/>
          </p:cNvPicPr>
          <p:nvPr/>
        </p:nvPicPr>
        <p:blipFill>
          <a:blip r:embed="rId3" cstate="print"/>
          <a:srcRect/>
          <a:stretch>
            <a:fillRect/>
          </a:stretch>
        </p:blipFill>
        <p:spPr bwMode="auto">
          <a:xfrm>
            <a:off x="152401" y="1285120"/>
            <a:ext cx="4530908" cy="473468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solidFill>
                  <a:srgbClr val="C00000"/>
                </a:solidFill>
              </a:rPr>
              <a:t>The </a:t>
            </a:r>
            <a:r>
              <a:rPr lang="en-US" sz="4400" b="1" dirty="0" err="1" smtClean="0">
                <a:solidFill>
                  <a:srgbClr val="C00000"/>
                </a:solidFill>
              </a:rPr>
              <a:t>Jaradite</a:t>
            </a:r>
            <a:r>
              <a:rPr lang="en-US" sz="4400" b="1" dirty="0" smtClean="0">
                <a:solidFill>
                  <a:srgbClr val="C00000"/>
                </a:solidFill>
              </a:rPr>
              <a:t> Wilderness</a:t>
            </a:r>
            <a:endParaRPr lang="en-US" sz="4400" b="1" dirty="0">
              <a:solidFill>
                <a:srgbClr val="C00000"/>
              </a:solidFill>
            </a:endParaRPr>
          </a:p>
        </p:txBody>
      </p:sp>
      <p:sp>
        <p:nvSpPr>
          <p:cNvPr id="3" name="Content Placeholder 2"/>
          <p:cNvSpPr>
            <a:spLocks noGrp="1"/>
          </p:cNvSpPr>
          <p:nvPr>
            <p:ph sz="quarter" idx="1"/>
          </p:nvPr>
        </p:nvSpPr>
        <p:spPr>
          <a:xfrm>
            <a:off x="304800" y="1219200"/>
            <a:ext cx="5410200" cy="5410200"/>
          </a:xfrm>
        </p:spPr>
        <p:txBody>
          <a:bodyPr>
            <a:normAutofit fontScale="32500" lnSpcReduction="20000"/>
          </a:bodyPr>
          <a:lstStyle/>
          <a:p>
            <a:pPr>
              <a:buNone/>
            </a:pPr>
            <a:r>
              <a:rPr lang="en-US" sz="5500" b="1" i="1" u="sng" dirty="0" smtClean="0">
                <a:solidFill>
                  <a:srgbClr val="C00000"/>
                </a:solidFill>
              </a:rPr>
              <a:t>Ether 2:14,19</a:t>
            </a:r>
          </a:p>
          <a:p>
            <a:pPr>
              <a:buNone/>
            </a:pPr>
            <a:r>
              <a:rPr lang="en-US" sz="5500" b="1" dirty="0" smtClean="0">
                <a:solidFill>
                  <a:srgbClr val="C00000"/>
                </a:solidFill>
              </a:rPr>
              <a:t>14 And it came to pass at the end of four years that the Lord came again unto the brother of Jared, and stood in a cloud and talked with him. And for the space of three hours did the Lord talk with the brother of Jared, and chastened him because he remembered not to call upon the name of the Lord.</a:t>
            </a:r>
          </a:p>
          <a:p>
            <a:pPr>
              <a:buNone/>
            </a:pPr>
            <a:r>
              <a:rPr lang="en-US" sz="5500" b="1" dirty="0" smtClean="0">
                <a:solidFill>
                  <a:srgbClr val="C00000"/>
                </a:solidFill>
              </a:rPr>
              <a:t>16 And the Lord said: Go to work and build, after the manner of barges which ye have hitherto built. </a:t>
            </a:r>
          </a:p>
          <a:p>
            <a:pPr>
              <a:buNone/>
            </a:pPr>
            <a:r>
              <a:rPr lang="en-US" sz="5500" b="1" dirty="0" smtClean="0">
                <a:solidFill>
                  <a:srgbClr val="C00000"/>
                </a:solidFill>
              </a:rPr>
              <a:t>17 And they were built after a manner that they were exceedingly tight, even that they would hold water like unto a dish; and the bottom thereof was tight like unto a dish…</a:t>
            </a:r>
          </a:p>
          <a:p>
            <a:pPr>
              <a:buNone/>
            </a:pPr>
            <a:r>
              <a:rPr lang="en-US" sz="5500" b="1" dirty="0" smtClean="0">
                <a:solidFill>
                  <a:srgbClr val="C00000"/>
                </a:solidFill>
              </a:rPr>
              <a:t>18 And it came to pass that the brother of Jared cried unto the Lord, saying: O Lord, I have performed the work which thou hast commanded me, and I have made the barges according as thou hast directed me.</a:t>
            </a:r>
          </a:p>
          <a:p>
            <a:pPr>
              <a:buNone/>
            </a:pPr>
            <a:endParaRPr lang="en-US" sz="4800" b="1" dirty="0">
              <a:solidFill>
                <a:srgbClr val="C00000"/>
              </a:solidFill>
            </a:endParaRPr>
          </a:p>
        </p:txBody>
      </p:sp>
      <p:pic>
        <p:nvPicPr>
          <p:cNvPr id="2050" name="Picture 2" descr="http://2.bp.blogspot.com/-AM5Xqyrerhs/Td6CIdJcMrI/AAAAAAAAAdQ/-dws_NdfrEQ/s320/Jaredite%2Bbarges.jpg"/>
          <p:cNvPicPr>
            <a:picLocks noChangeAspect="1" noChangeArrowheads="1"/>
          </p:cNvPicPr>
          <p:nvPr/>
        </p:nvPicPr>
        <p:blipFill>
          <a:blip r:embed="rId3" cstate="print"/>
          <a:srcRect/>
          <a:stretch>
            <a:fillRect/>
          </a:stretch>
        </p:blipFill>
        <p:spPr bwMode="auto">
          <a:xfrm>
            <a:off x="5791200" y="1524000"/>
            <a:ext cx="3246837" cy="2492904"/>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solidFill>
                  <a:srgbClr val="002060"/>
                </a:solidFill>
              </a:rPr>
              <a:t>Three Problems</a:t>
            </a:r>
            <a:endParaRPr lang="en-US" sz="4800" b="1" dirty="0">
              <a:solidFill>
                <a:srgbClr val="002060"/>
              </a:solidFill>
            </a:endParaRPr>
          </a:p>
        </p:txBody>
      </p:sp>
      <p:sp>
        <p:nvSpPr>
          <p:cNvPr id="3" name="Content Placeholder 2"/>
          <p:cNvSpPr>
            <a:spLocks noGrp="1"/>
          </p:cNvSpPr>
          <p:nvPr>
            <p:ph sz="quarter" idx="1"/>
          </p:nvPr>
        </p:nvSpPr>
        <p:spPr>
          <a:xfrm>
            <a:off x="457200" y="1219200"/>
            <a:ext cx="8229600" cy="5334000"/>
          </a:xfrm>
        </p:spPr>
        <p:txBody>
          <a:bodyPr>
            <a:normAutofit fontScale="85000" lnSpcReduction="20000"/>
          </a:bodyPr>
          <a:lstStyle/>
          <a:p>
            <a:pPr>
              <a:buNone/>
            </a:pPr>
            <a:r>
              <a:rPr lang="en-US" sz="2800" b="1" dirty="0" smtClean="0">
                <a:solidFill>
                  <a:srgbClr val="C00000"/>
                </a:solidFill>
              </a:rPr>
              <a:t>19 And behold, O Lord, in them </a:t>
            </a:r>
            <a:r>
              <a:rPr lang="en-US" sz="2800" b="1" u="sng" dirty="0" smtClean="0">
                <a:solidFill>
                  <a:srgbClr val="002060"/>
                </a:solidFill>
              </a:rPr>
              <a:t>there is no light; </a:t>
            </a:r>
            <a:r>
              <a:rPr lang="en-US" sz="2800" b="1" u="sng" dirty="0" smtClean="0">
                <a:solidFill>
                  <a:srgbClr val="00B050"/>
                </a:solidFill>
              </a:rPr>
              <a:t>whither shall we steer</a:t>
            </a:r>
            <a:r>
              <a:rPr lang="en-US" sz="2800" b="1" dirty="0" smtClean="0">
                <a:solidFill>
                  <a:srgbClr val="C00000"/>
                </a:solidFill>
              </a:rPr>
              <a:t>? And also we shall perish, for in them </a:t>
            </a:r>
            <a:r>
              <a:rPr lang="en-US" sz="2800" b="1" u="sng" dirty="0" smtClean="0">
                <a:solidFill>
                  <a:srgbClr val="7030A0"/>
                </a:solidFill>
              </a:rPr>
              <a:t>we cannot breathe</a:t>
            </a:r>
            <a:r>
              <a:rPr lang="en-US" sz="2800" b="1" dirty="0" smtClean="0">
                <a:solidFill>
                  <a:srgbClr val="C00000"/>
                </a:solidFill>
              </a:rPr>
              <a:t>, save it is the air which is in them; therefore we shall perish.</a:t>
            </a:r>
          </a:p>
          <a:p>
            <a:pPr marL="514350" indent="-514350">
              <a:buNone/>
            </a:pPr>
            <a:r>
              <a:rPr lang="en-US" b="1" dirty="0" smtClean="0">
                <a:solidFill>
                  <a:srgbClr val="7030A0"/>
                </a:solidFill>
              </a:rPr>
              <a:t>Do This…</a:t>
            </a:r>
          </a:p>
          <a:p>
            <a:pPr marL="514350" indent="-514350">
              <a:buNone/>
            </a:pPr>
            <a:r>
              <a:rPr lang="en-US" b="1" dirty="0" smtClean="0">
                <a:solidFill>
                  <a:srgbClr val="7030A0"/>
                </a:solidFill>
              </a:rPr>
              <a:t>20 And the Lord said unto the brother of Jared: Behold, thou </a:t>
            </a:r>
            <a:r>
              <a:rPr lang="en-US" b="1" dirty="0" err="1" smtClean="0">
                <a:solidFill>
                  <a:srgbClr val="7030A0"/>
                </a:solidFill>
              </a:rPr>
              <a:t>shalt</a:t>
            </a:r>
            <a:r>
              <a:rPr lang="en-US" b="1" dirty="0" smtClean="0">
                <a:solidFill>
                  <a:srgbClr val="7030A0"/>
                </a:solidFill>
              </a:rPr>
              <a:t> make a hole in the top, and also in the bottom; and when thou </a:t>
            </a:r>
            <a:r>
              <a:rPr lang="en-US" b="1" dirty="0" err="1" smtClean="0">
                <a:solidFill>
                  <a:srgbClr val="7030A0"/>
                </a:solidFill>
              </a:rPr>
              <a:t>shalt</a:t>
            </a:r>
            <a:r>
              <a:rPr lang="en-US" b="1" dirty="0" smtClean="0">
                <a:solidFill>
                  <a:srgbClr val="7030A0"/>
                </a:solidFill>
              </a:rPr>
              <a:t> suffer for air thou </a:t>
            </a:r>
            <a:r>
              <a:rPr lang="en-US" b="1" dirty="0" err="1" smtClean="0">
                <a:solidFill>
                  <a:srgbClr val="7030A0"/>
                </a:solidFill>
              </a:rPr>
              <a:t>shalt</a:t>
            </a:r>
            <a:r>
              <a:rPr lang="en-US" b="1" dirty="0" smtClean="0">
                <a:solidFill>
                  <a:srgbClr val="7030A0"/>
                </a:solidFill>
              </a:rPr>
              <a:t> unstop the hole and receive air…</a:t>
            </a:r>
          </a:p>
          <a:p>
            <a:pPr>
              <a:buNone/>
            </a:pPr>
            <a:r>
              <a:rPr lang="en-US" b="1" dirty="0" smtClean="0">
                <a:solidFill>
                  <a:srgbClr val="00B050"/>
                </a:solidFill>
              </a:rPr>
              <a:t>Trust Me…</a:t>
            </a:r>
          </a:p>
          <a:p>
            <a:pPr>
              <a:buNone/>
            </a:pPr>
            <a:r>
              <a:rPr lang="en-US" b="1" dirty="0" smtClean="0">
                <a:solidFill>
                  <a:srgbClr val="00B050"/>
                </a:solidFill>
              </a:rPr>
              <a:t>24 For behold, ye shall be as a whale in the midst of the sea; for the mountain waves shall dash upon you. Nevertheless, I will bring you up again out of the depths of the sea;</a:t>
            </a:r>
          </a:p>
          <a:p>
            <a:pPr>
              <a:buNone/>
            </a:pPr>
            <a:r>
              <a:rPr lang="en-US" b="1" dirty="0" smtClean="0">
                <a:solidFill>
                  <a:srgbClr val="002060"/>
                </a:solidFill>
              </a:rPr>
              <a:t>You Must Act</a:t>
            </a:r>
          </a:p>
          <a:p>
            <a:pPr>
              <a:buNone/>
            </a:pPr>
            <a:r>
              <a:rPr lang="en-US" b="1" dirty="0" smtClean="0">
                <a:solidFill>
                  <a:srgbClr val="002060"/>
                </a:solidFill>
              </a:rPr>
              <a:t>23 And the Lord said unto the brother of Jared: What will ye that I should do that ye may have light in your vessels?</a:t>
            </a:r>
          </a:p>
          <a:p>
            <a:pPr>
              <a:buNone/>
            </a:pPr>
            <a:endParaRPr lang="en-US" b="1" dirty="0">
              <a:solidFill>
                <a:srgbClr val="00206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fontScale="90000"/>
          </a:bodyPr>
          <a:lstStyle/>
          <a:p>
            <a:r>
              <a:rPr lang="en-US" sz="4400" b="1" dirty="0" smtClean="0">
                <a:solidFill>
                  <a:srgbClr val="C00000"/>
                </a:solidFill>
              </a:rPr>
              <a:t>The </a:t>
            </a:r>
            <a:r>
              <a:rPr lang="en-US" sz="4400" b="1" dirty="0" err="1" smtClean="0">
                <a:solidFill>
                  <a:srgbClr val="C00000"/>
                </a:solidFill>
              </a:rPr>
              <a:t>Jaradite</a:t>
            </a:r>
            <a:r>
              <a:rPr lang="en-US" sz="4400" b="1" dirty="0" smtClean="0">
                <a:solidFill>
                  <a:srgbClr val="C00000"/>
                </a:solidFill>
              </a:rPr>
              <a:t> Wilderness</a:t>
            </a:r>
            <a:endParaRPr lang="en-US" sz="4400" b="1" dirty="0">
              <a:solidFill>
                <a:srgbClr val="C00000"/>
              </a:solidFill>
            </a:endParaRPr>
          </a:p>
        </p:txBody>
      </p:sp>
      <p:sp>
        <p:nvSpPr>
          <p:cNvPr id="3" name="Content Placeholder 2"/>
          <p:cNvSpPr>
            <a:spLocks noGrp="1"/>
          </p:cNvSpPr>
          <p:nvPr>
            <p:ph sz="quarter" idx="1"/>
          </p:nvPr>
        </p:nvSpPr>
        <p:spPr>
          <a:xfrm>
            <a:off x="152400" y="990600"/>
            <a:ext cx="5715000" cy="5715000"/>
          </a:xfrm>
          <a:solidFill>
            <a:schemeClr val="bg1"/>
          </a:solidFill>
        </p:spPr>
        <p:txBody>
          <a:bodyPr>
            <a:normAutofit fontScale="32500" lnSpcReduction="20000"/>
          </a:bodyPr>
          <a:lstStyle/>
          <a:p>
            <a:pPr>
              <a:buNone/>
            </a:pPr>
            <a:r>
              <a:rPr lang="en-US" sz="6200" b="1" u="sng" dirty="0" smtClean="0">
                <a:solidFill>
                  <a:srgbClr val="C00000"/>
                </a:solidFill>
              </a:rPr>
              <a:t>Ether 3: 2-5</a:t>
            </a:r>
          </a:p>
          <a:p>
            <a:pPr>
              <a:buNone/>
            </a:pPr>
            <a:r>
              <a:rPr lang="en-US" sz="5500" b="1" dirty="0" smtClean="0">
                <a:solidFill>
                  <a:srgbClr val="C00000"/>
                </a:solidFill>
              </a:rPr>
              <a:t>2 O Lord, thou hast said that we must be encompassed about by the floods. Now behold, O Lord, and </a:t>
            </a:r>
            <a:r>
              <a:rPr lang="en-US" sz="5500" b="1" i="1" u="sng" dirty="0" smtClean="0">
                <a:solidFill>
                  <a:srgbClr val="C00000"/>
                </a:solidFill>
              </a:rPr>
              <a:t>do not be angry with thy servant because of his weakness </a:t>
            </a:r>
            <a:r>
              <a:rPr lang="en-US" sz="5500" b="1" dirty="0" smtClean="0">
                <a:solidFill>
                  <a:srgbClr val="C00000"/>
                </a:solidFill>
              </a:rPr>
              <a:t>before thee; </a:t>
            </a:r>
          </a:p>
          <a:p>
            <a:pPr>
              <a:buNone/>
            </a:pPr>
            <a:r>
              <a:rPr lang="en-US" sz="5500" b="1" dirty="0" smtClean="0">
                <a:solidFill>
                  <a:srgbClr val="C00000"/>
                </a:solidFill>
              </a:rPr>
              <a:t>for we know that thou art holy and </a:t>
            </a:r>
            <a:r>
              <a:rPr lang="en-US" sz="5500" b="1" dirty="0" err="1" smtClean="0">
                <a:solidFill>
                  <a:srgbClr val="C00000"/>
                </a:solidFill>
              </a:rPr>
              <a:t>dwellest</a:t>
            </a:r>
            <a:r>
              <a:rPr lang="en-US" sz="5500" b="1" dirty="0" smtClean="0">
                <a:solidFill>
                  <a:srgbClr val="C00000"/>
                </a:solidFill>
              </a:rPr>
              <a:t> in the heavens, and that </a:t>
            </a:r>
            <a:r>
              <a:rPr lang="en-US" sz="5500" b="1" i="1" u="sng" dirty="0" smtClean="0">
                <a:solidFill>
                  <a:srgbClr val="C00000"/>
                </a:solidFill>
              </a:rPr>
              <a:t>we are unworthy </a:t>
            </a:r>
            <a:r>
              <a:rPr lang="en-US" sz="5500" b="1" dirty="0" smtClean="0">
                <a:solidFill>
                  <a:srgbClr val="C00000"/>
                </a:solidFill>
              </a:rPr>
              <a:t>before thee; because of the fall our natures have become evil continually; nevertheless, </a:t>
            </a:r>
          </a:p>
          <a:p>
            <a:pPr>
              <a:buNone/>
            </a:pPr>
            <a:r>
              <a:rPr lang="en-US" sz="5500" b="1" dirty="0" smtClean="0">
                <a:solidFill>
                  <a:srgbClr val="C00000"/>
                </a:solidFill>
              </a:rPr>
              <a:t>O Lord, thou hast given us a commandment that we must call upon thee, that from thee we may receive according to our desires.</a:t>
            </a:r>
          </a:p>
          <a:p>
            <a:pPr>
              <a:buNone/>
            </a:pPr>
            <a:r>
              <a:rPr lang="en-US" sz="5500" b="1" dirty="0" smtClean="0">
                <a:solidFill>
                  <a:srgbClr val="C00000"/>
                </a:solidFill>
              </a:rPr>
              <a:t>3 Behold, O Lord, thou hast smitten </a:t>
            </a:r>
            <a:r>
              <a:rPr lang="en-US" sz="5500" b="1" i="1" u="sng" dirty="0" smtClean="0">
                <a:solidFill>
                  <a:srgbClr val="C00000"/>
                </a:solidFill>
              </a:rPr>
              <a:t>us because of our iniquity, </a:t>
            </a:r>
            <a:r>
              <a:rPr lang="en-US" sz="5500" b="1" dirty="0" smtClean="0">
                <a:solidFill>
                  <a:srgbClr val="C00000"/>
                </a:solidFill>
              </a:rPr>
              <a:t>and hast driven us forth, and for these many years we have been in the wilderness; </a:t>
            </a:r>
          </a:p>
          <a:p>
            <a:pPr>
              <a:buNone/>
            </a:pPr>
            <a:r>
              <a:rPr lang="en-US" sz="5500" b="1" i="1" u="sng" dirty="0" smtClean="0">
                <a:solidFill>
                  <a:srgbClr val="C00000"/>
                </a:solidFill>
              </a:rPr>
              <a:t>nevertheless, thou hast been merciful unto us</a:t>
            </a:r>
            <a:r>
              <a:rPr lang="en-US" sz="5500" b="1" dirty="0" smtClean="0">
                <a:solidFill>
                  <a:srgbClr val="C00000"/>
                </a:solidFill>
              </a:rPr>
              <a:t>.</a:t>
            </a:r>
          </a:p>
          <a:p>
            <a:pPr>
              <a:buNone/>
            </a:pPr>
            <a:r>
              <a:rPr lang="en-US" sz="5500" b="1" dirty="0" smtClean="0">
                <a:solidFill>
                  <a:srgbClr val="C00000"/>
                </a:solidFill>
              </a:rPr>
              <a:t> O Lord</a:t>
            </a:r>
            <a:r>
              <a:rPr lang="en-US" sz="5500" b="1" i="1" u="sng" dirty="0" smtClean="0">
                <a:solidFill>
                  <a:srgbClr val="C00000"/>
                </a:solidFill>
              </a:rPr>
              <a:t>, look upon me in pity, </a:t>
            </a:r>
            <a:r>
              <a:rPr lang="en-US" sz="5500" b="1" dirty="0" smtClean="0">
                <a:solidFill>
                  <a:srgbClr val="C00000"/>
                </a:solidFill>
              </a:rPr>
              <a:t>and turn away </a:t>
            </a:r>
            <a:r>
              <a:rPr lang="en-US" sz="5500" b="1" dirty="0" err="1" smtClean="0">
                <a:solidFill>
                  <a:srgbClr val="C00000"/>
                </a:solidFill>
              </a:rPr>
              <a:t>thine</a:t>
            </a:r>
            <a:r>
              <a:rPr lang="en-US" sz="5500" b="1" dirty="0" smtClean="0">
                <a:solidFill>
                  <a:srgbClr val="C00000"/>
                </a:solidFill>
              </a:rPr>
              <a:t> anger from this thy people, and suffer not that they shall go forth across this raging deep in darkness;</a:t>
            </a:r>
          </a:p>
          <a:p>
            <a:pPr>
              <a:buNone/>
            </a:pPr>
            <a:r>
              <a:rPr lang="en-US" sz="5500" b="1" dirty="0" smtClean="0">
                <a:solidFill>
                  <a:srgbClr val="C00000"/>
                </a:solidFill>
              </a:rPr>
              <a:t> </a:t>
            </a:r>
            <a:r>
              <a:rPr lang="en-US" sz="5500" b="1" i="1" u="sng" dirty="0" smtClean="0">
                <a:solidFill>
                  <a:srgbClr val="C00000"/>
                </a:solidFill>
              </a:rPr>
              <a:t>but behold these things </a:t>
            </a:r>
            <a:r>
              <a:rPr lang="en-US" sz="5500" b="1" dirty="0" smtClean="0">
                <a:solidFill>
                  <a:srgbClr val="C00000"/>
                </a:solidFill>
              </a:rPr>
              <a:t>which I have molten out of the rock.</a:t>
            </a:r>
          </a:p>
          <a:p>
            <a:pPr>
              <a:buNone/>
            </a:pPr>
            <a:endParaRPr lang="en-US" sz="4800" b="1" dirty="0">
              <a:solidFill>
                <a:srgbClr val="C00000"/>
              </a:solidFill>
            </a:endParaRPr>
          </a:p>
        </p:txBody>
      </p:sp>
      <p:pic>
        <p:nvPicPr>
          <p:cNvPr id="5" name="Picture 2" descr="http://www.crystalsandjewelry.com/crystalsnjewelry_images/crystals/quartzwindows.jpg"/>
          <p:cNvPicPr>
            <a:picLocks noChangeAspect="1" noChangeArrowheads="1"/>
          </p:cNvPicPr>
          <p:nvPr/>
        </p:nvPicPr>
        <p:blipFill>
          <a:blip r:embed="rId3" cstate="print"/>
          <a:srcRect/>
          <a:stretch>
            <a:fillRect/>
          </a:stretch>
        </p:blipFill>
        <p:spPr bwMode="auto">
          <a:xfrm>
            <a:off x="5791200" y="1371600"/>
            <a:ext cx="3234906" cy="342900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2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20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magickcanoe.com/2011/dead-horse-point-4-large.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noAutofit/>
          </a:bodyPr>
          <a:lstStyle/>
          <a:p>
            <a:r>
              <a:rPr lang="en-US" sz="6000" b="1" dirty="0" smtClean="0">
                <a:solidFill>
                  <a:schemeClr val="bg1"/>
                </a:solidFill>
                <a:effectLst>
                  <a:outerShdw blurRad="38100" dist="38100" dir="2700000" algn="tl">
                    <a:srgbClr val="000000">
                      <a:alpha val="43137"/>
                    </a:srgbClr>
                  </a:outerShdw>
                </a:effectLst>
              </a:rPr>
              <a:t>Barges to Build?</a:t>
            </a:r>
            <a:endParaRPr lang="en-US" sz="6000" b="1" dirty="0">
              <a:solidFill>
                <a:schemeClr val="bg1"/>
              </a:solidFill>
              <a:effectLst>
                <a:outerShdw blurRad="38100" dist="38100" dir="2700000" algn="tl">
                  <a:srgbClr val="000000">
                    <a:alpha val="43137"/>
                  </a:srgbClr>
                </a:outerShdw>
              </a:effectLst>
            </a:endParaRPr>
          </a:p>
        </p:txBody>
      </p:sp>
      <p:sp>
        <p:nvSpPr>
          <p:cNvPr id="5" name="Content Placeholder 4"/>
          <p:cNvSpPr>
            <a:spLocks noGrp="1"/>
          </p:cNvSpPr>
          <p:nvPr>
            <p:ph sz="quarter" idx="1"/>
          </p:nvPr>
        </p:nvSpPr>
        <p:spPr>
          <a:xfrm>
            <a:off x="457200" y="1219200"/>
            <a:ext cx="3733800" cy="4937760"/>
          </a:xfrm>
          <a:solidFill>
            <a:schemeClr val="accent2">
              <a:lumMod val="50000"/>
              <a:alpha val="31000"/>
            </a:schemeClr>
          </a:solidFill>
          <a:effectLst>
            <a:softEdge rad="635000"/>
          </a:effectLst>
        </p:spPr>
        <p:txBody>
          <a:bodyPr/>
          <a:lstStyle/>
          <a:p>
            <a:pPr>
              <a:buNone/>
            </a:pPr>
            <a:r>
              <a:rPr lang="en-US" b="1" dirty="0" smtClean="0">
                <a:solidFill>
                  <a:schemeClr val="bg1"/>
                </a:solidFill>
                <a:effectLst>
                  <a:outerShdw blurRad="38100" dist="38100" dir="2700000" algn="tl">
                    <a:srgbClr val="000000">
                      <a:alpha val="43137"/>
                    </a:srgbClr>
                  </a:outerShdw>
                </a:effectLst>
              </a:rPr>
              <a:t>Relationship to mend</a:t>
            </a:r>
          </a:p>
          <a:p>
            <a:pPr>
              <a:buNone/>
            </a:pPr>
            <a:r>
              <a:rPr lang="en-US" b="1" dirty="0" smtClean="0">
                <a:solidFill>
                  <a:schemeClr val="bg1"/>
                </a:solidFill>
                <a:effectLst>
                  <a:outerShdw blurRad="38100" dist="38100" dir="2700000" algn="tl">
                    <a:srgbClr val="000000">
                      <a:alpha val="43137"/>
                    </a:srgbClr>
                  </a:outerShdw>
                </a:effectLst>
              </a:rPr>
              <a:t>Forgiveness</a:t>
            </a:r>
          </a:p>
          <a:p>
            <a:pPr>
              <a:buNone/>
            </a:pPr>
            <a:r>
              <a:rPr lang="en-US" b="1" dirty="0" smtClean="0">
                <a:solidFill>
                  <a:schemeClr val="bg1"/>
                </a:solidFill>
                <a:effectLst>
                  <a:outerShdw blurRad="38100" dist="38100" dir="2700000" algn="tl">
                    <a:srgbClr val="000000">
                      <a:alpha val="43137"/>
                    </a:srgbClr>
                  </a:outerShdw>
                </a:effectLst>
              </a:rPr>
              <a:t>Defiant child</a:t>
            </a:r>
          </a:p>
          <a:p>
            <a:pPr>
              <a:buNone/>
            </a:pPr>
            <a:r>
              <a:rPr lang="en-US" b="1" dirty="0" smtClean="0">
                <a:solidFill>
                  <a:schemeClr val="bg1"/>
                </a:solidFill>
                <a:effectLst>
                  <a:outerShdw blurRad="38100" dist="38100" dir="2700000" algn="tl">
                    <a:srgbClr val="000000">
                      <a:alpha val="43137"/>
                    </a:srgbClr>
                  </a:outerShdw>
                </a:effectLst>
              </a:rPr>
              <a:t>Difficult calling</a:t>
            </a:r>
          </a:p>
          <a:p>
            <a:pPr>
              <a:buNone/>
            </a:pPr>
            <a:r>
              <a:rPr lang="en-US" b="1" dirty="0" smtClean="0">
                <a:solidFill>
                  <a:schemeClr val="bg1"/>
                </a:solidFill>
                <a:effectLst>
                  <a:outerShdw blurRad="38100" dist="38100" dir="2700000" algn="tl">
                    <a:srgbClr val="000000">
                      <a:alpha val="43137"/>
                    </a:srgbClr>
                  </a:outerShdw>
                </a:effectLst>
              </a:rPr>
              <a:t>Loss of a dream</a:t>
            </a:r>
          </a:p>
          <a:p>
            <a:pPr>
              <a:buNone/>
            </a:pPr>
            <a:r>
              <a:rPr lang="en-US" b="1" dirty="0" smtClean="0">
                <a:solidFill>
                  <a:schemeClr val="bg1"/>
                </a:solidFill>
                <a:effectLst>
                  <a:outerShdw blurRad="38100" dist="38100" dir="2700000" algn="tl">
                    <a:srgbClr val="000000">
                      <a:alpha val="43137"/>
                    </a:srgbClr>
                  </a:outerShdw>
                </a:effectLst>
              </a:rPr>
              <a:t>Rebuilding shattered confidence</a:t>
            </a:r>
          </a:p>
          <a:p>
            <a:pPr>
              <a:buNone/>
            </a:pPr>
            <a:r>
              <a:rPr lang="en-US" b="1" dirty="0" smtClean="0">
                <a:solidFill>
                  <a:schemeClr val="bg1"/>
                </a:solidFill>
                <a:effectLst>
                  <a:outerShdw blurRad="38100" dist="38100" dir="2700000" algn="tl">
                    <a:srgbClr val="000000">
                      <a:alpha val="43137"/>
                    </a:srgbClr>
                  </a:outerShdw>
                </a:effectLst>
              </a:rPr>
              <a:t>Financial ruin</a:t>
            </a:r>
          </a:p>
          <a:p>
            <a:pPr>
              <a:buNone/>
            </a:pPr>
            <a:r>
              <a:rPr lang="en-US" b="1" dirty="0" smtClean="0">
                <a:solidFill>
                  <a:schemeClr val="bg1"/>
                </a:solidFill>
                <a:effectLst>
                  <a:outerShdw blurRad="38100" dist="38100" dir="2700000" algn="tl">
                    <a:srgbClr val="000000">
                      <a:alpha val="43137"/>
                    </a:srgbClr>
                  </a:outerShdw>
                </a:effectLst>
              </a:rPr>
              <a:t>Battered Marriage</a:t>
            </a:r>
          </a:p>
          <a:p>
            <a:pPr>
              <a:buNone/>
            </a:pPr>
            <a:r>
              <a:rPr lang="en-US" b="1" dirty="0" smtClean="0">
                <a:solidFill>
                  <a:schemeClr val="bg1"/>
                </a:solidFill>
                <a:effectLst>
                  <a:outerShdw blurRad="38100" dist="38100" dir="2700000" algn="tl">
                    <a:srgbClr val="000000">
                      <a:alpha val="43137"/>
                    </a:srgbClr>
                  </a:outerShdw>
                </a:effectLst>
              </a:rPr>
              <a:t>Suddenly Single</a:t>
            </a:r>
            <a:endParaRPr lang="en-US" b="1" dirty="0">
              <a:solidFill>
                <a:schemeClr val="bg1"/>
              </a:solidFill>
              <a:effectLst>
                <a:outerShdw blurRad="38100" dist="38100" dir="2700000" algn="tl">
                  <a:srgbClr val="000000">
                    <a:alpha val="43137"/>
                  </a:srgbClr>
                </a:outerShdw>
              </a:effectLst>
            </a:endParaRPr>
          </a:p>
        </p:txBody>
      </p:sp>
      <p:sp>
        <p:nvSpPr>
          <p:cNvPr id="6" name="Content Placeholder 5"/>
          <p:cNvSpPr>
            <a:spLocks noGrp="1"/>
          </p:cNvSpPr>
          <p:nvPr>
            <p:ph sz="quarter" idx="2"/>
          </p:nvPr>
        </p:nvSpPr>
        <p:spPr>
          <a:solidFill>
            <a:schemeClr val="accent2">
              <a:lumMod val="50000"/>
              <a:alpha val="26000"/>
            </a:schemeClr>
          </a:solidFill>
          <a:effectLst>
            <a:softEdge rad="317500"/>
          </a:effectLst>
        </p:spPr>
        <p:txBody>
          <a:bodyPr/>
          <a:lstStyle/>
          <a:p>
            <a:pPr>
              <a:buNone/>
            </a:pPr>
            <a:r>
              <a:rPr lang="en-US" b="1" dirty="0" smtClean="0">
                <a:solidFill>
                  <a:schemeClr val="bg1"/>
                </a:solidFill>
                <a:effectLst>
                  <a:outerShdw blurRad="38100" dist="38100" dir="2700000" algn="tl">
                    <a:srgbClr val="000000">
                      <a:alpha val="43137"/>
                    </a:srgbClr>
                  </a:outerShdw>
                </a:effectLst>
              </a:rPr>
              <a:t>Debilitating Illness</a:t>
            </a:r>
          </a:p>
          <a:p>
            <a:pPr>
              <a:buNone/>
            </a:pPr>
            <a:r>
              <a:rPr lang="en-US" b="1" dirty="0" smtClean="0">
                <a:solidFill>
                  <a:schemeClr val="bg1"/>
                </a:solidFill>
                <a:effectLst>
                  <a:outerShdw blurRad="38100" dist="38100" dir="2700000" algn="tl">
                    <a:srgbClr val="000000">
                      <a:alpha val="43137"/>
                    </a:srgbClr>
                  </a:outerShdw>
                </a:effectLst>
              </a:rPr>
              <a:t>Betrayal</a:t>
            </a:r>
          </a:p>
          <a:p>
            <a:pPr>
              <a:buNone/>
            </a:pPr>
            <a:r>
              <a:rPr lang="en-US" b="1" dirty="0" smtClean="0">
                <a:solidFill>
                  <a:schemeClr val="bg1"/>
                </a:solidFill>
                <a:effectLst>
                  <a:outerShdw blurRad="38100" dist="38100" dir="2700000" algn="tl">
                    <a:srgbClr val="000000">
                      <a:alpha val="43137"/>
                    </a:srgbClr>
                  </a:outerShdw>
                </a:effectLst>
              </a:rPr>
              <a:t>Vicious rumors and personal attacks</a:t>
            </a:r>
          </a:p>
          <a:p>
            <a:pPr>
              <a:buNone/>
            </a:pPr>
            <a:r>
              <a:rPr lang="en-US" b="1" dirty="0" smtClean="0">
                <a:solidFill>
                  <a:schemeClr val="bg1"/>
                </a:solidFill>
                <a:effectLst>
                  <a:outerShdw blurRad="38100" dist="38100" dir="2700000" algn="tl">
                    <a:srgbClr val="000000">
                      <a:alpha val="43137"/>
                    </a:srgbClr>
                  </a:outerShdw>
                </a:effectLst>
              </a:rPr>
              <a:t>Unkind church leaders</a:t>
            </a:r>
          </a:p>
          <a:p>
            <a:pPr>
              <a:buNone/>
            </a:pPr>
            <a:r>
              <a:rPr lang="en-US" b="1" dirty="0" smtClean="0">
                <a:solidFill>
                  <a:schemeClr val="bg1"/>
                </a:solidFill>
                <a:effectLst>
                  <a:outerShdw blurRad="38100" dist="38100" dir="2700000" algn="tl">
                    <a:srgbClr val="000000">
                      <a:alpha val="43137"/>
                    </a:srgbClr>
                  </a:outerShdw>
                </a:effectLst>
              </a:rPr>
              <a:t>History of trauma and/or abuse</a:t>
            </a:r>
          </a:p>
          <a:p>
            <a:pPr>
              <a:buNone/>
            </a:pPr>
            <a:r>
              <a:rPr lang="en-US" b="1" dirty="0" smtClean="0">
                <a:solidFill>
                  <a:schemeClr val="bg1"/>
                </a:solidFill>
                <a:effectLst>
                  <a:outerShdw blurRad="38100" dist="38100" dir="2700000" algn="tl">
                    <a:srgbClr val="000000">
                      <a:alpha val="43137"/>
                    </a:srgbClr>
                  </a:outerShdw>
                </a:effectLst>
              </a:rPr>
              <a:t>Unrelenting addiction or weakness</a:t>
            </a:r>
            <a:endParaRPr lang="en-US" b="1" dirty="0">
              <a:solidFill>
                <a:schemeClr val="bg1"/>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20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20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20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20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20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fade">
                                      <p:cBhvr>
                                        <p:cTn id="37" dur="20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2000"/>
                                        <p:tgtEl>
                                          <p:spTgt spid="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Effect transition="in" filter="fade">
                                      <p:cBhvr>
                                        <p:cTn id="47" dur="2000"/>
                                        <p:tgtEl>
                                          <p:spTgt spid="5">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txEl>
                                              <p:pRg st="8" end="8"/>
                                            </p:txEl>
                                          </p:spTgt>
                                        </p:tgtEl>
                                        <p:attrNameLst>
                                          <p:attrName>style.visibility</p:attrName>
                                        </p:attrNameLst>
                                      </p:cBhvr>
                                      <p:to>
                                        <p:strVal val="visible"/>
                                      </p:to>
                                    </p:set>
                                    <p:animEffect transition="in" filter="fade">
                                      <p:cBhvr>
                                        <p:cTn id="52" dur="2000"/>
                                        <p:tgtEl>
                                          <p:spTgt spid="5">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
                                            <p:bg/>
                                          </p:spTgt>
                                        </p:tgtEl>
                                        <p:attrNameLst>
                                          <p:attrName>style.visibility</p:attrName>
                                        </p:attrNameLst>
                                      </p:cBhvr>
                                      <p:to>
                                        <p:strVal val="visible"/>
                                      </p:to>
                                    </p:set>
                                    <p:animEffect transition="in" filter="fade">
                                      <p:cBhvr>
                                        <p:cTn id="57" dur="2000"/>
                                        <p:tgtEl>
                                          <p:spTgt spid="6">
                                            <p:bg/>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6">
                                            <p:txEl>
                                              <p:pRg st="0" end="0"/>
                                            </p:txEl>
                                          </p:spTgt>
                                        </p:tgtEl>
                                        <p:attrNameLst>
                                          <p:attrName>style.visibility</p:attrName>
                                        </p:attrNameLst>
                                      </p:cBhvr>
                                      <p:to>
                                        <p:strVal val="visible"/>
                                      </p:to>
                                    </p:set>
                                    <p:animEffect transition="in" filter="fade">
                                      <p:cBhvr>
                                        <p:cTn id="62" dur="2000"/>
                                        <p:tgtEl>
                                          <p:spTgt spid="6">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6">
                                            <p:txEl>
                                              <p:pRg st="1" end="1"/>
                                            </p:txEl>
                                          </p:spTgt>
                                        </p:tgtEl>
                                        <p:attrNameLst>
                                          <p:attrName>style.visibility</p:attrName>
                                        </p:attrNameLst>
                                      </p:cBhvr>
                                      <p:to>
                                        <p:strVal val="visible"/>
                                      </p:to>
                                    </p:set>
                                    <p:animEffect transition="in" filter="fade">
                                      <p:cBhvr>
                                        <p:cTn id="67" dur="2000"/>
                                        <p:tgtEl>
                                          <p:spTgt spid="6">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6">
                                            <p:txEl>
                                              <p:pRg st="2" end="2"/>
                                            </p:txEl>
                                          </p:spTgt>
                                        </p:tgtEl>
                                        <p:attrNameLst>
                                          <p:attrName>style.visibility</p:attrName>
                                        </p:attrNameLst>
                                      </p:cBhvr>
                                      <p:to>
                                        <p:strVal val="visible"/>
                                      </p:to>
                                    </p:set>
                                    <p:animEffect transition="in" filter="fade">
                                      <p:cBhvr>
                                        <p:cTn id="72" dur="2000"/>
                                        <p:tgtEl>
                                          <p:spTgt spid="6">
                                            <p:txEl>
                                              <p:pRg st="2" end="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6">
                                            <p:txEl>
                                              <p:pRg st="3" end="3"/>
                                            </p:txEl>
                                          </p:spTgt>
                                        </p:tgtEl>
                                        <p:attrNameLst>
                                          <p:attrName>style.visibility</p:attrName>
                                        </p:attrNameLst>
                                      </p:cBhvr>
                                      <p:to>
                                        <p:strVal val="visible"/>
                                      </p:to>
                                    </p:set>
                                    <p:animEffect transition="in" filter="fade">
                                      <p:cBhvr>
                                        <p:cTn id="77" dur="2000"/>
                                        <p:tgtEl>
                                          <p:spTgt spid="6">
                                            <p:txEl>
                                              <p:pRg st="3" end="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6">
                                            <p:txEl>
                                              <p:pRg st="4" end="4"/>
                                            </p:txEl>
                                          </p:spTgt>
                                        </p:tgtEl>
                                        <p:attrNameLst>
                                          <p:attrName>style.visibility</p:attrName>
                                        </p:attrNameLst>
                                      </p:cBhvr>
                                      <p:to>
                                        <p:strVal val="visible"/>
                                      </p:to>
                                    </p:set>
                                    <p:animEffect transition="in" filter="fade">
                                      <p:cBhvr>
                                        <p:cTn id="82" dur="2000"/>
                                        <p:tgtEl>
                                          <p:spTgt spid="6">
                                            <p:txEl>
                                              <p:pRg st="4" end="4"/>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6">
                                            <p:txEl>
                                              <p:pRg st="5" end="5"/>
                                            </p:txEl>
                                          </p:spTgt>
                                        </p:tgtEl>
                                        <p:attrNameLst>
                                          <p:attrName>style.visibility</p:attrName>
                                        </p:attrNameLst>
                                      </p:cBhvr>
                                      <p:to>
                                        <p:strVal val="visible"/>
                                      </p:to>
                                    </p:set>
                                    <p:animEffect transition="in" filter="fade">
                                      <p:cBhvr>
                                        <p:cTn id="87" dur="2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uiExpand="1"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295400"/>
            <a:ext cx="4648200" cy="5334000"/>
          </a:xfrm>
        </p:spPr>
        <p:txBody>
          <a:bodyPr>
            <a:normAutofit fontScale="40000" lnSpcReduction="20000"/>
          </a:bodyPr>
          <a:lstStyle/>
          <a:p>
            <a:pPr>
              <a:buNone/>
            </a:pPr>
            <a:r>
              <a:rPr lang="en-US" sz="4800" b="1" dirty="0" err="1" smtClean="0">
                <a:solidFill>
                  <a:srgbClr val="002060"/>
                </a:solidFill>
              </a:rPr>
              <a:t>Helaman</a:t>
            </a:r>
            <a:r>
              <a:rPr lang="en-US" sz="4800" b="1" dirty="0" smtClean="0">
                <a:solidFill>
                  <a:srgbClr val="002060"/>
                </a:solidFill>
              </a:rPr>
              <a:t> 3:28-30</a:t>
            </a:r>
          </a:p>
          <a:p>
            <a:pPr>
              <a:buNone/>
            </a:pPr>
            <a:r>
              <a:rPr lang="en-US" sz="4800" dirty="0" smtClean="0">
                <a:solidFill>
                  <a:srgbClr val="002060"/>
                </a:solidFill>
              </a:rPr>
              <a:t>Yea, thus we see that the gate of heaven is open unto all, even to those who will believe on the name of Jesus Christ, who is the Son of God.</a:t>
            </a:r>
          </a:p>
          <a:p>
            <a:pPr>
              <a:buNone/>
            </a:pPr>
            <a:r>
              <a:rPr lang="en-US" sz="4800" dirty="0" smtClean="0">
                <a:solidFill>
                  <a:srgbClr val="002060"/>
                </a:solidFill>
              </a:rPr>
              <a:t>Yea, we see that whosoever will may lay hold upon the word of God, which is quick and powerful, </a:t>
            </a:r>
          </a:p>
          <a:p>
            <a:pPr>
              <a:buNone/>
            </a:pPr>
            <a:r>
              <a:rPr lang="en-US" sz="4800" dirty="0" smtClean="0">
                <a:solidFill>
                  <a:srgbClr val="002060"/>
                </a:solidFill>
              </a:rPr>
              <a:t>which shall …lead the man of Christ in a strait and narrow course </a:t>
            </a:r>
            <a:r>
              <a:rPr lang="en-US" sz="4800" i="1" dirty="0" smtClean="0">
                <a:solidFill>
                  <a:srgbClr val="002060"/>
                </a:solidFill>
              </a:rPr>
              <a:t>across that everlasting gulf of misery which is prepared to engulf the wicked</a:t>
            </a:r>
            <a:r>
              <a:rPr lang="en-US" sz="4800" dirty="0" smtClean="0">
                <a:solidFill>
                  <a:srgbClr val="002060"/>
                </a:solidFill>
              </a:rPr>
              <a:t>—</a:t>
            </a:r>
          </a:p>
          <a:p>
            <a:pPr>
              <a:buNone/>
            </a:pPr>
            <a:r>
              <a:rPr lang="en-US" sz="4800" i="1" dirty="0" smtClean="0">
                <a:solidFill>
                  <a:srgbClr val="002060"/>
                </a:solidFill>
              </a:rPr>
              <a:t>And land their souls</a:t>
            </a:r>
            <a:r>
              <a:rPr lang="en-US" sz="4800" dirty="0" smtClean="0">
                <a:solidFill>
                  <a:srgbClr val="002060"/>
                </a:solidFill>
              </a:rPr>
              <a:t>, yea, their immortal souls, at the right hand of God in the kingdom of heaven, to sit down with Abraham, and Isaac, and with Jacob, and with all our holy fathers, to go no more out.</a:t>
            </a:r>
          </a:p>
          <a:p>
            <a:pPr>
              <a:buNone/>
            </a:pPr>
            <a:endParaRPr lang="en-US" sz="4800" b="1" dirty="0" smtClean="0"/>
          </a:p>
        </p:txBody>
      </p:sp>
      <p:sp>
        <p:nvSpPr>
          <p:cNvPr id="3" name="Title 2"/>
          <p:cNvSpPr>
            <a:spLocks noGrp="1"/>
          </p:cNvSpPr>
          <p:nvPr>
            <p:ph type="title"/>
          </p:nvPr>
        </p:nvSpPr>
        <p:spPr/>
        <p:txBody>
          <a:bodyPr>
            <a:noAutofit/>
          </a:bodyPr>
          <a:lstStyle/>
          <a:p>
            <a:r>
              <a:rPr lang="en-US" sz="6000" b="1" dirty="0" smtClean="0">
                <a:solidFill>
                  <a:srgbClr val="C00000"/>
                </a:solidFill>
              </a:rPr>
              <a:t>Rule #1</a:t>
            </a:r>
            <a:endParaRPr lang="en-US" sz="6000" b="1" dirty="0">
              <a:solidFill>
                <a:srgbClr val="C00000"/>
              </a:solidFill>
            </a:endParaRPr>
          </a:p>
        </p:txBody>
      </p:sp>
      <p:pic>
        <p:nvPicPr>
          <p:cNvPr id="2050" name="Picture 2" descr="http://www.holybooks.com/wp-content/uploads/Egyptian-Heaen-and-Hell-Book-of-gates-ebook-PDF-300x151.jpg"/>
          <p:cNvPicPr>
            <a:picLocks noChangeAspect="1" noChangeArrowheads="1"/>
          </p:cNvPicPr>
          <p:nvPr/>
        </p:nvPicPr>
        <p:blipFill>
          <a:blip r:embed="rId3" cstate="print"/>
          <a:srcRect/>
          <a:stretch>
            <a:fillRect/>
          </a:stretch>
        </p:blipFill>
        <p:spPr bwMode="auto">
          <a:xfrm>
            <a:off x="4953000" y="1371600"/>
            <a:ext cx="3771900" cy="1898523"/>
          </a:xfrm>
          <a:prstGeom prst="rect">
            <a:avLst/>
          </a:prstGeom>
          <a:noFill/>
        </p:spPr>
      </p:pic>
      <p:pic>
        <p:nvPicPr>
          <p:cNvPr id="2052" name="Picture 4" descr="http://4.bp.blogspot.com/_6K4an3_7Kkk/ShycCiDLpDI/AAAAAAAAB3M/ybIAQjopGkI/s400/Mayan+Cave.jpg"/>
          <p:cNvPicPr>
            <a:picLocks noChangeAspect="1" noChangeArrowheads="1"/>
          </p:cNvPicPr>
          <p:nvPr/>
        </p:nvPicPr>
        <p:blipFill>
          <a:blip r:embed="rId4" cstate="print"/>
          <a:srcRect/>
          <a:stretch>
            <a:fillRect/>
          </a:stretch>
        </p:blipFill>
        <p:spPr bwMode="auto">
          <a:xfrm>
            <a:off x="4953000" y="3384804"/>
            <a:ext cx="3998995" cy="278930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20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imagecache2.allposters.com/images/SAG/DA007.jpg"/>
          <p:cNvPicPr>
            <a:picLocks noChangeAspect="1" noChangeArrowheads="1"/>
          </p:cNvPicPr>
          <p:nvPr/>
        </p:nvPicPr>
        <p:blipFill>
          <a:blip r:embed="rId3" cstate="print"/>
          <a:srcRect/>
          <a:stretch>
            <a:fillRect/>
          </a:stretch>
        </p:blipFill>
        <p:spPr bwMode="auto">
          <a:xfrm>
            <a:off x="0" y="-152400"/>
            <a:ext cx="9601200" cy="7440933"/>
          </a:xfrm>
          <a:prstGeom prst="rect">
            <a:avLst/>
          </a:prstGeom>
          <a:noFill/>
        </p:spPr>
      </p:pic>
      <p:sp>
        <p:nvSpPr>
          <p:cNvPr id="2" name="Content Placeholder 1"/>
          <p:cNvSpPr>
            <a:spLocks noGrp="1"/>
          </p:cNvSpPr>
          <p:nvPr>
            <p:ph idx="1"/>
          </p:nvPr>
        </p:nvSpPr>
        <p:spPr>
          <a:xfrm>
            <a:off x="457200" y="5867400"/>
            <a:ext cx="8229600" cy="914400"/>
          </a:xfrm>
        </p:spPr>
        <p:txBody>
          <a:bodyPr>
            <a:normAutofit/>
          </a:bodyPr>
          <a:lstStyle/>
          <a:p>
            <a:pPr>
              <a:buNone/>
            </a:pPr>
            <a:r>
              <a:rPr lang="en-US" sz="4800" b="1" dirty="0" smtClean="0">
                <a:solidFill>
                  <a:schemeClr val="bg1"/>
                </a:solidFill>
                <a:effectLst>
                  <a:outerShdw blurRad="38100" dist="38100" dir="2700000" algn="tl">
                    <a:srgbClr val="000000">
                      <a:alpha val="43137"/>
                    </a:srgbClr>
                  </a:outerShdw>
                </a:effectLst>
              </a:rPr>
              <a:t>Stay in the Boat!</a:t>
            </a:r>
            <a:endParaRPr lang="en-US" sz="4800" b="1" dirty="0">
              <a:solidFill>
                <a:schemeClr val="bg1"/>
              </a:solidFill>
              <a:effectLst>
                <a:outerShdw blurRad="38100" dist="38100" dir="2700000" algn="tl">
                  <a:srgbClr val="000000">
                    <a:alpha val="43137"/>
                  </a:srgbClr>
                </a:outerShdw>
              </a:effectLst>
            </a:endParaRPr>
          </a:p>
        </p:txBody>
      </p:sp>
      <p:sp>
        <p:nvSpPr>
          <p:cNvPr id="3" name="Title 2"/>
          <p:cNvSpPr>
            <a:spLocks noGrp="1"/>
          </p:cNvSpPr>
          <p:nvPr>
            <p:ph type="title"/>
          </p:nvPr>
        </p:nvSpPr>
        <p:spPr>
          <a:xfrm>
            <a:off x="457200" y="457200"/>
            <a:ext cx="8229600" cy="1143000"/>
          </a:xfrm>
        </p:spPr>
        <p:txBody>
          <a:bodyPr>
            <a:normAutofit/>
          </a:bodyPr>
          <a:lstStyle/>
          <a:p>
            <a:r>
              <a:rPr lang="en-US" sz="6000" b="1" dirty="0" smtClean="0">
                <a:solidFill>
                  <a:schemeClr val="bg1"/>
                </a:solidFill>
                <a:effectLst>
                  <a:outerShdw blurRad="38100" dist="38100" dir="2700000" algn="tl">
                    <a:srgbClr val="000000">
                      <a:alpha val="43137"/>
                    </a:srgbClr>
                  </a:outerShdw>
                </a:effectLst>
              </a:rPr>
              <a:t>Critical Principle</a:t>
            </a:r>
            <a:endParaRPr lang="en-US" sz="6000" b="1" dirty="0">
              <a:solidFill>
                <a:schemeClr val="bg1"/>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rgbClr val="002060"/>
                </a:solidFill>
              </a:rPr>
              <a:t>Blind Maze</a:t>
            </a:r>
            <a:endParaRPr lang="en-US" sz="5400" b="1" dirty="0">
              <a:solidFill>
                <a:srgbClr val="002060"/>
              </a:solidFill>
            </a:endParaRPr>
          </a:p>
        </p:txBody>
      </p:sp>
      <p:sp>
        <p:nvSpPr>
          <p:cNvPr id="3" name="Content Placeholder 2"/>
          <p:cNvSpPr>
            <a:spLocks noGrp="1"/>
          </p:cNvSpPr>
          <p:nvPr>
            <p:ph sz="quarter" idx="1"/>
          </p:nvPr>
        </p:nvSpPr>
        <p:spPr/>
        <p:txBody>
          <a:bodyPr/>
          <a:lstStyle/>
          <a:p>
            <a:endParaRPr lang="en-US"/>
          </a:p>
        </p:txBody>
      </p:sp>
      <p:pic>
        <p:nvPicPr>
          <p:cNvPr id="2054" name="Picture 6" descr="http://www.ecu.edu/cs-studentaffairs/crw/programs/team_training/customcf/coursechallenges/CC_Blind_Maze.jpg"/>
          <p:cNvPicPr>
            <a:picLocks noChangeAspect="1" noChangeArrowheads="1"/>
          </p:cNvPicPr>
          <p:nvPr/>
        </p:nvPicPr>
        <p:blipFill>
          <a:blip r:embed="rId3" cstate="print"/>
          <a:srcRect/>
          <a:stretch>
            <a:fillRect/>
          </a:stretch>
        </p:blipFill>
        <p:spPr bwMode="auto">
          <a:xfrm>
            <a:off x="381000" y="1219199"/>
            <a:ext cx="8153400" cy="5422329"/>
          </a:xfrm>
          <a:prstGeom prst="rect">
            <a:avLst/>
          </a:prstGeom>
          <a:noFill/>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838200"/>
          </a:xfrm>
        </p:spPr>
        <p:txBody>
          <a:bodyPr>
            <a:normAutofit/>
          </a:bodyPr>
          <a:lstStyle/>
          <a:p>
            <a:r>
              <a:rPr lang="en-US" b="1" dirty="0" smtClean="0">
                <a:solidFill>
                  <a:srgbClr val="C00000"/>
                </a:solidFill>
              </a:rPr>
              <a:t>The Lord’s Pattern to Avoid Deception</a:t>
            </a:r>
            <a:endParaRPr lang="en-US" b="1" dirty="0">
              <a:solidFill>
                <a:srgbClr val="C00000"/>
              </a:solidFill>
            </a:endParaRPr>
          </a:p>
        </p:txBody>
      </p:sp>
      <p:sp>
        <p:nvSpPr>
          <p:cNvPr id="3" name="Content Placeholder 2"/>
          <p:cNvSpPr>
            <a:spLocks noGrp="1"/>
          </p:cNvSpPr>
          <p:nvPr>
            <p:ph sz="quarter" idx="1"/>
          </p:nvPr>
        </p:nvSpPr>
        <p:spPr>
          <a:xfrm>
            <a:off x="4191000" y="1066800"/>
            <a:ext cx="4800600" cy="5638800"/>
          </a:xfrm>
        </p:spPr>
        <p:txBody>
          <a:bodyPr>
            <a:normAutofit fontScale="40000" lnSpcReduction="20000"/>
          </a:bodyPr>
          <a:lstStyle/>
          <a:p>
            <a:pPr>
              <a:buNone/>
            </a:pPr>
            <a:r>
              <a:rPr lang="en-US" sz="4400" b="1" u="sng" dirty="0" smtClean="0">
                <a:solidFill>
                  <a:srgbClr val="002060"/>
                </a:solidFill>
              </a:rPr>
              <a:t>D&amp;C 52</a:t>
            </a:r>
          </a:p>
          <a:p>
            <a:pPr>
              <a:buNone/>
            </a:pPr>
            <a:r>
              <a:rPr lang="en-US" sz="4400" b="1" dirty="0" smtClean="0">
                <a:solidFill>
                  <a:srgbClr val="002060"/>
                </a:solidFill>
              </a:rPr>
              <a:t>12 And let my servant Lyman Wight beware, for Satan </a:t>
            </a:r>
            <a:r>
              <a:rPr lang="en-US" sz="4400" b="1" dirty="0" err="1" smtClean="0">
                <a:solidFill>
                  <a:srgbClr val="002060"/>
                </a:solidFill>
              </a:rPr>
              <a:t>desireth</a:t>
            </a:r>
            <a:r>
              <a:rPr lang="en-US" sz="4400" b="1" dirty="0" smtClean="0">
                <a:solidFill>
                  <a:srgbClr val="002060"/>
                </a:solidFill>
              </a:rPr>
              <a:t> to sift him as chaff.</a:t>
            </a:r>
          </a:p>
          <a:p>
            <a:pPr>
              <a:buNone/>
            </a:pPr>
            <a:r>
              <a:rPr lang="en-US" sz="4400" b="1" dirty="0" smtClean="0">
                <a:solidFill>
                  <a:srgbClr val="002060"/>
                </a:solidFill>
              </a:rPr>
              <a:t>13 And behold, he that is faithful shall be made ruler over many things.</a:t>
            </a:r>
          </a:p>
          <a:p>
            <a:pPr>
              <a:buNone/>
            </a:pPr>
            <a:r>
              <a:rPr lang="en-US" sz="4400" b="1" dirty="0" smtClean="0">
                <a:solidFill>
                  <a:srgbClr val="002060"/>
                </a:solidFill>
              </a:rPr>
              <a:t>14 </a:t>
            </a:r>
            <a:r>
              <a:rPr lang="en-US" sz="4400" b="1" i="1" u="sng" dirty="0" smtClean="0">
                <a:solidFill>
                  <a:srgbClr val="002060"/>
                </a:solidFill>
              </a:rPr>
              <a:t>And again, I will give unto you a pattern in all things, that ye may not be deceived;</a:t>
            </a:r>
            <a:r>
              <a:rPr lang="en-US" sz="4400" b="1" dirty="0" smtClean="0">
                <a:solidFill>
                  <a:srgbClr val="002060"/>
                </a:solidFill>
              </a:rPr>
              <a:t> for Satan is abroad in the land, and he </a:t>
            </a:r>
            <a:r>
              <a:rPr lang="en-US" sz="4400" b="1" dirty="0" err="1" smtClean="0">
                <a:solidFill>
                  <a:srgbClr val="002060"/>
                </a:solidFill>
              </a:rPr>
              <a:t>goeth</a:t>
            </a:r>
            <a:r>
              <a:rPr lang="en-US" sz="4400" b="1" dirty="0" smtClean="0">
                <a:solidFill>
                  <a:srgbClr val="002060"/>
                </a:solidFill>
              </a:rPr>
              <a:t> forth deceiving the nations—</a:t>
            </a:r>
          </a:p>
          <a:p>
            <a:pPr>
              <a:buNone/>
            </a:pPr>
            <a:r>
              <a:rPr lang="en-US" sz="4400" b="1" dirty="0" smtClean="0">
                <a:solidFill>
                  <a:srgbClr val="002060"/>
                </a:solidFill>
              </a:rPr>
              <a:t>15 </a:t>
            </a:r>
            <a:r>
              <a:rPr lang="en-US" sz="4400" b="1" i="1" u="sng" dirty="0" smtClean="0">
                <a:solidFill>
                  <a:srgbClr val="002060"/>
                </a:solidFill>
              </a:rPr>
              <a:t>Wherefore he that </a:t>
            </a:r>
            <a:r>
              <a:rPr lang="en-US" sz="4400" b="1" i="1" u="sng" dirty="0" err="1" smtClean="0">
                <a:solidFill>
                  <a:srgbClr val="002060"/>
                </a:solidFill>
              </a:rPr>
              <a:t>prayeth</a:t>
            </a:r>
            <a:r>
              <a:rPr lang="en-US" sz="4400" b="1" i="1" u="sng" dirty="0" smtClean="0">
                <a:solidFill>
                  <a:srgbClr val="002060"/>
                </a:solidFill>
              </a:rPr>
              <a:t>, whose spirit is contrite</a:t>
            </a:r>
            <a:r>
              <a:rPr lang="en-US" sz="4400" b="1" dirty="0" smtClean="0">
                <a:solidFill>
                  <a:srgbClr val="002060"/>
                </a:solidFill>
              </a:rPr>
              <a:t>, the same is accepted of me if he obey mine ordinances.</a:t>
            </a:r>
          </a:p>
          <a:p>
            <a:pPr>
              <a:buNone/>
            </a:pPr>
            <a:r>
              <a:rPr lang="en-US" sz="4400" b="1" dirty="0" smtClean="0">
                <a:solidFill>
                  <a:srgbClr val="002060"/>
                </a:solidFill>
              </a:rPr>
              <a:t>16 </a:t>
            </a:r>
            <a:r>
              <a:rPr lang="en-US" sz="4400" b="1" i="1" u="sng" dirty="0" smtClean="0">
                <a:solidFill>
                  <a:srgbClr val="002060"/>
                </a:solidFill>
              </a:rPr>
              <a:t>He that </a:t>
            </a:r>
            <a:r>
              <a:rPr lang="en-US" sz="4400" b="1" i="1" u="sng" dirty="0" err="1" smtClean="0">
                <a:solidFill>
                  <a:srgbClr val="002060"/>
                </a:solidFill>
              </a:rPr>
              <a:t>speaketh</a:t>
            </a:r>
            <a:r>
              <a:rPr lang="en-US" sz="4400" b="1" i="1" u="sng" dirty="0" smtClean="0">
                <a:solidFill>
                  <a:srgbClr val="002060"/>
                </a:solidFill>
              </a:rPr>
              <a:t>, whose spirit is contrite</a:t>
            </a:r>
            <a:r>
              <a:rPr lang="en-US" sz="4400" b="1" dirty="0" smtClean="0">
                <a:solidFill>
                  <a:srgbClr val="002060"/>
                </a:solidFill>
              </a:rPr>
              <a:t>, whose language is meek and </a:t>
            </a:r>
            <a:r>
              <a:rPr lang="en-US" sz="4400" b="1" dirty="0" err="1" smtClean="0">
                <a:solidFill>
                  <a:srgbClr val="002060"/>
                </a:solidFill>
              </a:rPr>
              <a:t>edifieth</a:t>
            </a:r>
            <a:r>
              <a:rPr lang="en-US" sz="4400" b="1" dirty="0" smtClean="0">
                <a:solidFill>
                  <a:srgbClr val="002060"/>
                </a:solidFill>
              </a:rPr>
              <a:t>, the same is of God if he obey mine ordinances.</a:t>
            </a:r>
          </a:p>
          <a:p>
            <a:pPr>
              <a:buNone/>
            </a:pPr>
            <a:r>
              <a:rPr lang="en-US" sz="4400" b="1" dirty="0" smtClean="0">
                <a:solidFill>
                  <a:srgbClr val="002060"/>
                </a:solidFill>
              </a:rPr>
              <a:t>17 </a:t>
            </a:r>
            <a:r>
              <a:rPr lang="en-US" sz="4400" b="1" i="1" u="sng" dirty="0" smtClean="0">
                <a:solidFill>
                  <a:srgbClr val="002060"/>
                </a:solidFill>
              </a:rPr>
              <a:t>And again, he that </a:t>
            </a:r>
            <a:r>
              <a:rPr lang="en-US" sz="4400" b="1" i="1" u="sng" dirty="0" err="1" smtClean="0">
                <a:solidFill>
                  <a:srgbClr val="002060"/>
                </a:solidFill>
              </a:rPr>
              <a:t>trembleth</a:t>
            </a:r>
            <a:r>
              <a:rPr lang="en-US" sz="4400" b="1" i="1" u="sng" dirty="0" smtClean="0">
                <a:solidFill>
                  <a:srgbClr val="002060"/>
                </a:solidFill>
              </a:rPr>
              <a:t> under my power shall be made strong,</a:t>
            </a:r>
            <a:r>
              <a:rPr lang="en-US" sz="4400" b="1" dirty="0" smtClean="0">
                <a:solidFill>
                  <a:srgbClr val="002060"/>
                </a:solidFill>
              </a:rPr>
              <a:t> and shall bring forth fruits of praise and wisdom, according to the revelations and truths which I have given you.</a:t>
            </a:r>
            <a:endParaRPr lang="en-US" sz="4400" b="1" dirty="0">
              <a:solidFill>
                <a:srgbClr val="002060"/>
              </a:solidFill>
            </a:endParaRPr>
          </a:p>
        </p:txBody>
      </p:sp>
      <p:pic>
        <p:nvPicPr>
          <p:cNvPr id="16386" name="Picture 2" descr="photo"/>
          <p:cNvPicPr>
            <a:picLocks noChangeAspect="1" noChangeArrowheads="1"/>
          </p:cNvPicPr>
          <p:nvPr/>
        </p:nvPicPr>
        <p:blipFill>
          <a:blip r:embed="rId3" cstate="print"/>
          <a:srcRect/>
          <a:stretch>
            <a:fillRect/>
          </a:stretch>
        </p:blipFill>
        <p:spPr bwMode="auto">
          <a:xfrm>
            <a:off x="95250" y="1066800"/>
            <a:ext cx="4114800" cy="548640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Nursery Kids- during church</a:t>
            </a:r>
            <a:endParaRPr lang="en-US" dirty="0"/>
          </a:p>
        </p:txBody>
      </p:sp>
      <p:pic>
        <p:nvPicPr>
          <p:cNvPr id="18434" name="Picture 2" descr="[]"/>
          <p:cNvPicPr>
            <a:picLocks noChangeAspect="1" noChangeArrowheads="1"/>
          </p:cNvPicPr>
          <p:nvPr/>
        </p:nvPicPr>
        <p:blipFill>
          <a:blip r:embed="rId3" cstate="print"/>
          <a:srcRect/>
          <a:stretch>
            <a:fillRect/>
          </a:stretch>
        </p:blipFill>
        <p:spPr bwMode="auto">
          <a:xfrm>
            <a:off x="0" y="0"/>
            <a:ext cx="9829800" cy="8066088"/>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1000" fill="hold"/>
                                        <p:tgtEl>
                                          <p:spTgt spid="18434"/>
                                        </p:tgtEl>
                                        <p:attrNameLst>
                                          <p:attrName>ppt_w</p:attrName>
                                        </p:attrNameLst>
                                      </p:cBhvr>
                                      <p:tavLst>
                                        <p:tav tm="0">
                                          <p:val>
                                            <p:strVal val="#ppt_w*0.70"/>
                                          </p:val>
                                        </p:tav>
                                        <p:tav tm="100000">
                                          <p:val>
                                            <p:strVal val="#ppt_w"/>
                                          </p:val>
                                        </p:tav>
                                      </p:tavLst>
                                    </p:anim>
                                    <p:anim calcmode="lin" valueType="num">
                                      <p:cBhvr>
                                        <p:cTn id="8" dur="1000" fill="hold"/>
                                        <p:tgtEl>
                                          <p:spTgt spid="18434"/>
                                        </p:tgtEl>
                                        <p:attrNameLst>
                                          <p:attrName>ppt_h</p:attrName>
                                        </p:attrNameLst>
                                      </p:cBhvr>
                                      <p:tavLst>
                                        <p:tav tm="0">
                                          <p:val>
                                            <p:strVal val="#ppt_h"/>
                                          </p:val>
                                        </p:tav>
                                        <p:tav tm="100000">
                                          <p:val>
                                            <p:strVal val="#ppt_h"/>
                                          </p:val>
                                        </p:tav>
                                      </p:tavLst>
                                    </p:anim>
                                    <p:animEffect transition="in" filter="fade">
                                      <p:cBhvr>
                                        <p:cTn id="9" dur="10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990600"/>
          </a:xfrm>
        </p:spPr>
        <p:txBody>
          <a:bodyPr>
            <a:noAutofit/>
          </a:bodyPr>
          <a:lstStyle/>
          <a:p>
            <a:r>
              <a:rPr lang="en-US" sz="4400" b="1" dirty="0" smtClean="0">
                <a:solidFill>
                  <a:srgbClr val="7030A0"/>
                </a:solidFill>
              </a:rPr>
              <a:t>Rule #2</a:t>
            </a:r>
            <a:br>
              <a:rPr lang="en-US" sz="4400" b="1" dirty="0" smtClean="0">
                <a:solidFill>
                  <a:srgbClr val="7030A0"/>
                </a:solidFill>
              </a:rPr>
            </a:br>
            <a:r>
              <a:rPr lang="en-US" sz="4400" b="1" dirty="0" smtClean="0">
                <a:solidFill>
                  <a:srgbClr val="7030A0"/>
                </a:solidFill>
              </a:rPr>
              <a:t>Bring What You Have</a:t>
            </a:r>
            <a:endParaRPr lang="en-US" sz="4400" b="1" dirty="0">
              <a:solidFill>
                <a:srgbClr val="7030A0"/>
              </a:solidFill>
            </a:endParaRPr>
          </a:p>
        </p:txBody>
      </p:sp>
      <p:sp>
        <p:nvSpPr>
          <p:cNvPr id="3" name="Content Placeholder 2"/>
          <p:cNvSpPr>
            <a:spLocks noGrp="1"/>
          </p:cNvSpPr>
          <p:nvPr>
            <p:ph sz="quarter" idx="1"/>
          </p:nvPr>
        </p:nvSpPr>
        <p:spPr>
          <a:xfrm>
            <a:off x="152400" y="1447800"/>
            <a:ext cx="4724400" cy="5486400"/>
          </a:xfrm>
        </p:spPr>
        <p:txBody>
          <a:bodyPr>
            <a:normAutofit fontScale="70000" lnSpcReduction="20000"/>
          </a:bodyPr>
          <a:lstStyle/>
          <a:p>
            <a:pPr>
              <a:buNone/>
            </a:pPr>
            <a:r>
              <a:rPr lang="en-US" b="1" dirty="0" smtClean="0">
                <a:solidFill>
                  <a:srgbClr val="002060"/>
                </a:solidFill>
              </a:rPr>
              <a:t>Brother of Jared brought newly hewn stones</a:t>
            </a:r>
          </a:p>
          <a:p>
            <a:pPr>
              <a:buNone/>
            </a:pPr>
            <a:r>
              <a:rPr lang="en-US" b="1" dirty="0" smtClean="0">
                <a:solidFill>
                  <a:srgbClr val="002060"/>
                </a:solidFill>
              </a:rPr>
              <a:t>Nephi brought a rough bow and homemade tools</a:t>
            </a:r>
          </a:p>
          <a:p>
            <a:pPr>
              <a:buNone/>
            </a:pPr>
            <a:r>
              <a:rPr lang="en-US" b="1" dirty="0" err="1" smtClean="0">
                <a:solidFill>
                  <a:srgbClr val="002060"/>
                </a:solidFill>
              </a:rPr>
              <a:t>Lehi</a:t>
            </a:r>
            <a:r>
              <a:rPr lang="en-US" b="1" dirty="0" smtClean="0">
                <a:solidFill>
                  <a:srgbClr val="002060"/>
                </a:solidFill>
              </a:rPr>
              <a:t> brought a tent</a:t>
            </a:r>
          </a:p>
          <a:p>
            <a:pPr>
              <a:buNone/>
            </a:pPr>
            <a:r>
              <a:rPr lang="en-US" b="1" dirty="0" smtClean="0">
                <a:solidFill>
                  <a:srgbClr val="002060"/>
                </a:solidFill>
              </a:rPr>
              <a:t>A boy’s meager lunch fed 5000</a:t>
            </a:r>
          </a:p>
          <a:p>
            <a:pPr>
              <a:buNone/>
            </a:pPr>
            <a:r>
              <a:rPr lang="en-US" b="1" dirty="0" smtClean="0">
                <a:solidFill>
                  <a:srgbClr val="002060"/>
                </a:solidFill>
              </a:rPr>
              <a:t>David brought a simple sling</a:t>
            </a:r>
          </a:p>
          <a:p>
            <a:pPr>
              <a:buNone/>
            </a:pPr>
            <a:r>
              <a:rPr lang="en-US" b="1" dirty="0" smtClean="0">
                <a:solidFill>
                  <a:srgbClr val="002060"/>
                </a:solidFill>
              </a:rPr>
              <a:t>Captain </a:t>
            </a:r>
            <a:r>
              <a:rPr lang="en-US" b="1" dirty="0" err="1" smtClean="0">
                <a:solidFill>
                  <a:srgbClr val="002060"/>
                </a:solidFill>
              </a:rPr>
              <a:t>Moroni</a:t>
            </a:r>
            <a:r>
              <a:rPr lang="en-US" b="1" dirty="0" smtClean="0">
                <a:solidFill>
                  <a:srgbClr val="002060"/>
                </a:solidFill>
              </a:rPr>
              <a:t> had a torn coat</a:t>
            </a:r>
          </a:p>
          <a:p>
            <a:pPr>
              <a:buNone/>
            </a:pPr>
            <a:r>
              <a:rPr lang="en-US" b="1" dirty="0" smtClean="0">
                <a:solidFill>
                  <a:srgbClr val="002060"/>
                </a:solidFill>
              </a:rPr>
              <a:t>The widow had a little oil and some meal</a:t>
            </a:r>
          </a:p>
          <a:p>
            <a:pPr>
              <a:buNone/>
            </a:pPr>
            <a:r>
              <a:rPr lang="en-US" b="1" dirty="0" smtClean="0">
                <a:solidFill>
                  <a:srgbClr val="002060"/>
                </a:solidFill>
              </a:rPr>
              <a:t>Joseph Smith brought a question</a:t>
            </a:r>
          </a:p>
          <a:p>
            <a:pPr>
              <a:buNone/>
            </a:pPr>
            <a:r>
              <a:rPr lang="en-US" b="1" dirty="0" smtClean="0">
                <a:solidFill>
                  <a:srgbClr val="002060"/>
                </a:solidFill>
              </a:rPr>
              <a:t>Peter and James had no silver and gold but had the priesthood</a:t>
            </a:r>
          </a:p>
          <a:p>
            <a:pPr>
              <a:buNone/>
            </a:pPr>
            <a:r>
              <a:rPr lang="en-US" b="1" dirty="0" smtClean="0">
                <a:solidFill>
                  <a:srgbClr val="002060"/>
                </a:solidFill>
              </a:rPr>
              <a:t>Paul brought a whiney voice and thorn in the flesh</a:t>
            </a:r>
          </a:p>
          <a:p>
            <a:pPr>
              <a:buNone/>
            </a:pPr>
            <a:r>
              <a:rPr lang="en-US" b="1" dirty="0" smtClean="0">
                <a:solidFill>
                  <a:srgbClr val="002060"/>
                </a:solidFill>
              </a:rPr>
              <a:t>Spencer W. Kimball brought no voice</a:t>
            </a:r>
          </a:p>
          <a:p>
            <a:pPr>
              <a:buNone/>
            </a:pPr>
            <a:r>
              <a:rPr lang="en-US" b="1" dirty="0" err="1" smtClean="0">
                <a:solidFill>
                  <a:srgbClr val="002060"/>
                </a:solidFill>
              </a:rPr>
              <a:t>Moroni</a:t>
            </a:r>
            <a:r>
              <a:rPr lang="en-US" b="1" dirty="0" smtClean="0">
                <a:solidFill>
                  <a:srgbClr val="002060"/>
                </a:solidFill>
              </a:rPr>
              <a:t> couldn’t write- but he did.</a:t>
            </a:r>
          </a:p>
          <a:p>
            <a:pPr>
              <a:buNone/>
            </a:pPr>
            <a:r>
              <a:rPr lang="en-US" b="1" dirty="0" smtClean="0">
                <a:solidFill>
                  <a:srgbClr val="002060"/>
                </a:solidFill>
              </a:rPr>
              <a:t>You have a spiritual gift and an endowment of power</a:t>
            </a:r>
          </a:p>
          <a:p>
            <a:pPr>
              <a:buNone/>
            </a:pPr>
            <a:endParaRPr lang="en-US" dirty="0"/>
          </a:p>
        </p:txBody>
      </p:sp>
      <p:pic>
        <p:nvPicPr>
          <p:cNvPr id="55298" name="Picture 2" descr="http://blog.campaignasia.com/wp-content/uploads/2012/03/david-and-goliath-sumos22.jpg"/>
          <p:cNvPicPr>
            <a:picLocks noChangeAspect="1" noChangeArrowheads="1"/>
          </p:cNvPicPr>
          <p:nvPr/>
        </p:nvPicPr>
        <p:blipFill>
          <a:blip r:embed="rId3" cstate="print"/>
          <a:srcRect/>
          <a:stretch>
            <a:fillRect/>
          </a:stretch>
        </p:blipFill>
        <p:spPr bwMode="auto">
          <a:xfrm>
            <a:off x="4992169" y="1447800"/>
            <a:ext cx="3999431" cy="5257800"/>
          </a:xfrm>
          <a:prstGeom prst="rect">
            <a:avLst/>
          </a:prstGeom>
          <a:noFill/>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Therefore….</a:t>
            </a:r>
            <a:endParaRPr lang="en-US" dirty="0"/>
          </a:p>
        </p:txBody>
      </p:sp>
      <p:sp>
        <p:nvSpPr>
          <p:cNvPr id="3" name="Content Placeholder 2"/>
          <p:cNvSpPr>
            <a:spLocks noGrp="1"/>
          </p:cNvSpPr>
          <p:nvPr>
            <p:ph sz="quarter" idx="1"/>
          </p:nvPr>
        </p:nvSpPr>
        <p:spPr>
          <a:xfrm>
            <a:off x="4572000" y="1219200"/>
            <a:ext cx="4495800" cy="5334000"/>
          </a:xfrm>
        </p:spPr>
        <p:txBody>
          <a:bodyPr>
            <a:normAutofit fontScale="85000" lnSpcReduction="20000"/>
          </a:bodyPr>
          <a:lstStyle/>
          <a:p>
            <a:pPr>
              <a:buNone/>
            </a:pPr>
            <a:r>
              <a:rPr lang="en-US" sz="3300" b="1" dirty="0" smtClean="0">
                <a:solidFill>
                  <a:srgbClr val="00B050"/>
                </a:solidFill>
              </a:rPr>
              <a:t>D&amp;C 35</a:t>
            </a:r>
          </a:p>
          <a:p>
            <a:pPr>
              <a:buNone/>
            </a:pPr>
            <a:r>
              <a:rPr lang="en-US" b="1" dirty="0" smtClean="0">
                <a:solidFill>
                  <a:srgbClr val="00B050"/>
                </a:solidFill>
              </a:rPr>
              <a:t>13 Wherefore, I call upon the weak things of the world, those who are unlearned and despised, to thrash the nations by the power of my Spirit;</a:t>
            </a:r>
          </a:p>
          <a:p>
            <a:pPr>
              <a:buNone/>
            </a:pPr>
            <a:r>
              <a:rPr lang="en-US" b="1" dirty="0" smtClean="0">
                <a:solidFill>
                  <a:srgbClr val="00B050"/>
                </a:solidFill>
              </a:rPr>
              <a:t>14 And their arm shall be my arm, and I will be their shield and their buckler; and I will gird up their loins, </a:t>
            </a:r>
          </a:p>
          <a:p>
            <a:pPr>
              <a:buNone/>
            </a:pPr>
            <a:r>
              <a:rPr lang="en-US" b="1" dirty="0" smtClean="0">
                <a:solidFill>
                  <a:srgbClr val="00B050"/>
                </a:solidFill>
              </a:rPr>
              <a:t>and they shall fight manfully for me; and their enemies shall be under their feet; </a:t>
            </a:r>
          </a:p>
          <a:p>
            <a:pPr>
              <a:buNone/>
            </a:pPr>
            <a:r>
              <a:rPr lang="en-US" b="1" dirty="0" smtClean="0">
                <a:solidFill>
                  <a:srgbClr val="00B050"/>
                </a:solidFill>
              </a:rPr>
              <a:t>and I will let fall the sword in their behalf, and by the fire of mine indignation will I preserve them.</a:t>
            </a:r>
            <a:endParaRPr lang="en-US" b="1" dirty="0">
              <a:solidFill>
                <a:srgbClr val="00B050"/>
              </a:solidFill>
            </a:endParaRPr>
          </a:p>
        </p:txBody>
      </p:sp>
      <p:pic>
        <p:nvPicPr>
          <p:cNvPr id="57346" name="Picture 2" descr="http://2.bp.blogspot.com/_89GTuwvH93k/RxkobbqN0wI/AAAAAAAAAeo/J5AA_Qo4Vkg/s320/mormon%2Bmissionaries.jpg"/>
          <p:cNvPicPr>
            <a:picLocks noChangeAspect="1" noChangeArrowheads="1"/>
          </p:cNvPicPr>
          <p:nvPr/>
        </p:nvPicPr>
        <p:blipFill>
          <a:blip r:embed="rId3" cstate="print"/>
          <a:srcRect/>
          <a:stretch>
            <a:fillRect/>
          </a:stretch>
        </p:blipFill>
        <p:spPr bwMode="auto">
          <a:xfrm>
            <a:off x="152400" y="1295400"/>
            <a:ext cx="4366052" cy="403860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04800" y="457200"/>
            <a:ext cx="8229600" cy="1066800"/>
          </a:xfrm>
        </p:spPr>
        <p:txBody>
          <a:bodyPr>
            <a:normAutofit/>
          </a:bodyPr>
          <a:lstStyle/>
          <a:p>
            <a:r>
              <a:rPr lang="en-US" sz="4400" b="1" dirty="0" smtClean="0">
                <a:solidFill>
                  <a:srgbClr val="7030A0"/>
                </a:solidFill>
              </a:rPr>
              <a:t>The </a:t>
            </a:r>
            <a:r>
              <a:rPr lang="en-US" sz="4400" b="1" dirty="0">
                <a:solidFill>
                  <a:srgbClr val="7030A0"/>
                </a:solidFill>
              </a:rPr>
              <a:t>Law of Moses</a:t>
            </a:r>
          </a:p>
        </p:txBody>
      </p:sp>
      <p:sp>
        <p:nvSpPr>
          <p:cNvPr id="16387" name="Rectangle 3"/>
          <p:cNvSpPr>
            <a:spLocks noGrp="1" noChangeArrowheads="1"/>
          </p:cNvSpPr>
          <p:nvPr>
            <p:ph type="body" idx="1"/>
          </p:nvPr>
        </p:nvSpPr>
        <p:spPr>
          <a:xfrm>
            <a:off x="0" y="1600200"/>
            <a:ext cx="7239000" cy="4953000"/>
          </a:xfrm>
        </p:spPr>
        <p:txBody>
          <a:bodyPr>
            <a:normAutofit fontScale="92500" lnSpcReduction="20000"/>
          </a:bodyPr>
          <a:lstStyle/>
          <a:p>
            <a:pPr>
              <a:lnSpc>
                <a:spcPct val="90000"/>
              </a:lnSpc>
              <a:buFont typeface="Wingdings" pitchFamily="2" charset="2"/>
              <a:buNone/>
            </a:pPr>
            <a:r>
              <a:rPr lang="en-US" sz="3200" b="1" i="1" u="sng" dirty="0">
                <a:solidFill>
                  <a:srgbClr val="C00000"/>
                </a:solidFill>
              </a:rPr>
              <a:t>Three Types of Sacrifices/Offerings</a:t>
            </a:r>
          </a:p>
          <a:p>
            <a:pPr>
              <a:lnSpc>
                <a:spcPct val="90000"/>
              </a:lnSpc>
              <a:buFont typeface="Wingdings" pitchFamily="2" charset="2"/>
              <a:buNone/>
            </a:pPr>
            <a:r>
              <a:rPr lang="en-US" b="1" i="1" dirty="0">
                <a:solidFill>
                  <a:srgbClr val="C00000"/>
                </a:solidFill>
              </a:rPr>
              <a:t>	</a:t>
            </a:r>
          </a:p>
          <a:p>
            <a:pPr marL="624078" indent="-514350">
              <a:lnSpc>
                <a:spcPct val="90000"/>
              </a:lnSpc>
              <a:buFont typeface="Wingdings" pitchFamily="2" charset="2"/>
              <a:buAutoNum type="arabicParenR"/>
            </a:pPr>
            <a:r>
              <a:rPr lang="en-US" b="1" i="1" u="sng" dirty="0" smtClean="0">
                <a:solidFill>
                  <a:srgbClr val="C00000"/>
                </a:solidFill>
              </a:rPr>
              <a:t>Trespass (Guilt) Offerings</a:t>
            </a:r>
          </a:p>
          <a:p>
            <a:pPr marL="624078" indent="-514350">
              <a:lnSpc>
                <a:spcPct val="90000"/>
              </a:lnSpc>
              <a:buNone/>
            </a:pPr>
            <a:endParaRPr lang="en-US" b="1" i="1" u="sng" dirty="0">
              <a:solidFill>
                <a:srgbClr val="C00000"/>
              </a:solidFill>
            </a:endParaRPr>
          </a:p>
          <a:p>
            <a:pPr>
              <a:lnSpc>
                <a:spcPct val="90000"/>
              </a:lnSpc>
              <a:buFont typeface="Wingdings" pitchFamily="2" charset="2"/>
              <a:buNone/>
            </a:pPr>
            <a:r>
              <a:rPr lang="en-US" b="1" i="1" u="sng" dirty="0">
                <a:solidFill>
                  <a:srgbClr val="C00000"/>
                </a:solidFill>
              </a:rPr>
              <a:t>2) Burnt </a:t>
            </a:r>
            <a:r>
              <a:rPr lang="en-US" b="1" i="1" u="sng" dirty="0" smtClean="0">
                <a:solidFill>
                  <a:srgbClr val="C00000"/>
                </a:solidFill>
              </a:rPr>
              <a:t>Offerings</a:t>
            </a:r>
          </a:p>
          <a:p>
            <a:pPr>
              <a:lnSpc>
                <a:spcPct val="90000"/>
              </a:lnSpc>
              <a:buFont typeface="Wingdings" pitchFamily="2" charset="2"/>
              <a:buNone/>
            </a:pPr>
            <a:r>
              <a:rPr lang="en-US" b="1" i="1" dirty="0" smtClean="0">
                <a:solidFill>
                  <a:srgbClr val="C00000"/>
                </a:solidFill>
              </a:rPr>
              <a:t>	-Burning of the whole animal</a:t>
            </a:r>
          </a:p>
          <a:p>
            <a:pPr>
              <a:lnSpc>
                <a:spcPct val="90000"/>
              </a:lnSpc>
              <a:buFont typeface="Wingdings" pitchFamily="2" charset="2"/>
              <a:buNone/>
            </a:pPr>
            <a:r>
              <a:rPr lang="en-US" b="1" i="1" dirty="0" smtClean="0">
                <a:solidFill>
                  <a:srgbClr val="C00000"/>
                </a:solidFill>
              </a:rPr>
              <a:t>	-Whole Surrender</a:t>
            </a:r>
          </a:p>
          <a:p>
            <a:pPr>
              <a:lnSpc>
                <a:spcPct val="90000"/>
              </a:lnSpc>
              <a:buFont typeface="Wingdings" pitchFamily="2" charset="2"/>
              <a:buNone/>
            </a:pPr>
            <a:r>
              <a:rPr lang="en-US" b="1" i="1" dirty="0" smtClean="0">
                <a:solidFill>
                  <a:srgbClr val="C00000"/>
                </a:solidFill>
              </a:rPr>
              <a:t>	-Constant, daily offering</a:t>
            </a:r>
          </a:p>
          <a:p>
            <a:pPr>
              <a:lnSpc>
                <a:spcPct val="90000"/>
              </a:lnSpc>
              <a:buFont typeface="Wingdings" pitchFamily="2" charset="2"/>
              <a:buNone/>
            </a:pPr>
            <a:endParaRPr lang="en-US" b="1" i="1" dirty="0">
              <a:solidFill>
                <a:srgbClr val="C00000"/>
              </a:solidFill>
            </a:endParaRPr>
          </a:p>
          <a:p>
            <a:pPr>
              <a:lnSpc>
                <a:spcPct val="90000"/>
              </a:lnSpc>
              <a:buFont typeface="Wingdings" pitchFamily="2" charset="2"/>
              <a:buNone/>
            </a:pPr>
            <a:r>
              <a:rPr lang="en-US" b="1" i="1" u="sng" dirty="0">
                <a:solidFill>
                  <a:srgbClr val="C00000"/>
                </a:solidFill>
              </a:rPr>
              <a:t>3) Peace Offerings</a:t>
            </a:r>
          </a:p>
          <a:p>
            <a:pPr>
              <a:lnSpc>
                <a:spcPct val="90000"/>
              </a:lnSpc>
              <a:buFont typeface="Wingdings" pitchFamily="2" charset="2"/>
              <a:buNone/>
            </a:pPr>
            <a:r>
              <a:rPr lang="en-US" b="1" i="1" dirty="0">
                <a:solidFill>
                  <a:srgbClr val="C00000"/>
                </a:solidFill>
              </a:rPr>
              <a:t>	</a:t>
            </a:r>
            <a:r>
              <a:rPr lang="en-US" b="1" i="1" dirty="0" smtClean="0">
                <a:solidFill>
                  <a:srgbClr val="C00000"/>
                </a:solidFill>
              </a:rPr>
              <a:t>-At peace</a:t>
            </a:r>
          </a:p>
          <a:p>
            <a:pPr>
              <a:lnSpc>
                <a:spcPct val="90000"/>
              </a:lnSpc>
              <a:buFont typeface="Wingdings" pitchFamily="2" charset="2"/>
              <a:buNone/>
            </a:pPr>
            <a:r>
              <a:rPr lang="en-US" b="1" i="1" dirty="0" smtClean="0">
                <a:solidFill>
                  <a:srgbClr val="C00000"/>
                </a:solidFill>
              </a:rPr>
              <a:t>	-Gratitude, gladness</a:t>
            </a:r>
            <a:endParaRPr lang="en-US" b="1" i="1" dirty="0">
              <a:solidFill>
                <a:srgbClr val="C00000"/>
              </a:solidFill>
            </a:endParaRPr>
          </a:p>
          <a:p>
            <a:pPr>
              <a:lnSpc>
                <a:spcPct val="90000"/>
              </a:lnSpc>
              <a:buFont typeface="Wingdings" pitchFamily="2" charset="2"/>
              <a:buNone/>
            </a:pPr>
            <a:r>
              <a:rPr lang="en-US" dirty="0"/>
              <a:t>			</a:t>
            </a:r>
          </a:p>
          <a:p>
            <a:pPr>
              <a:lnSpc>
                <a:spcPct val="90000"/>
              </a:lnSpc>
              <a:buFont typeface="Wingdings" pitchFamily="2" charset="2"/>
              <a:buNone/>
            </a:pPr>
            <a:r>
              <a:rPr lang="en-US" dirty="0"/>
              <a:t>	</a:t>
            </a:r>
          </a:p>
        </p:txBody>
      </p:sp>
      <p:pic>
        <p:nvPicPr>
          <p:cNvPr id="16389" name="Picture 5" descr="templesolomon"/>
          <p:cNvPicPr>
            <a:picLocks noChangeAspect="1" noChangeArrowheads="1"/>
          </p:cNvPicPr>
          <p:nvPr/>
        </p:nvPicPr>
        <p:blipFill>
          <a:blip r:embed="rId3" cstate="print"/>
          <a:srcRect/>
          <a:stretch>
            <a:fillRect/>
          </a:stretch>
        </p:blipFill>
        <p:spPr bwMode="auto">
          <a:xfrm>
            <a:off x="5638800" y="1828799"/>
            <a:ext cx="3429000" cy="3581401"/>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2000"/>
                                        <p:tgtEl>
                                          <p:spTgt spid="16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fade">
                                      <p:cBhvr>
                                        <p:cTn id="12" dur="2000"/>
                                        <p:tgtEl>
                                          <p:spTgt spid="163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Effect transition="in" filter="fade">
                                      <p:cBhvr>
                                        <p:cTn id="17" dur="2000"/>
                                        <p:tgtEl>
                                          <p:spTgt spid="163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387">
                                            <p:txEl>
                                              <p:pRg st="4" end="4"/>
                                            </p:txEl>
                                          </p:spTgt>
                                        </p:tgtEl>
                                        <p:attrNameLst>
                                          <p:attrName>style.visibility</p:attrName>
                                        </p:attrNameLst>
                                      </p:cBhvr>
                                      <p:to>
                                        <p:strVal val="visible"/>
                                      </p:to>
                                    </p:set>
                                    <p:animEffect transition="in" filter="fade">
                                      <p:cBhvr>
                                        <p:cTn id="22" dur="2000"/>
                                        <p:tgtEl>
                                          <p:spTgt spid="1638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387">
                                            <p:txEl>
                                              <p:pRg st="5" end="5"/>
                                            </p:txEl>
                                          </p:spTgt>
                                        </p:tgtEl>
                                        <p:attrNameLst>
                                          <p:attrName>style.visibility</p:attrName>
                                        </p:attrNameLst>
                                      </p:cBhvr>
                                      <p:to>
                                        <p:strVal val="visible"/>
                                      </p:to>
                                    </p:set>
                                    <p:animEffect transition="in" filter="fade">
                                      <p:cBhvr>
                                        <p:cTn id="27" dur="2000"/>
                                        <p:tgtEl>
                                          <p:spTgt spid="1638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387">
                                            <p:txEl>
                                              <p:pRg st="6" end="6"/>
                                            </p:txEl>
                                          </p:spTgt>
                                        </p:tgtEl>
                                        <p:attrNameLst>
                                          <p:attrName>style.visibility</p:attrName>
                                        </p:attrNameLst>
                                      </p:cBhvr>
                                      <p:to>
                                        <p:strVal val="visible"/>
                                      </p:to>
                                    </p:set>
                                    <p:animEffect transition="in" filter="fade">
                                      <p:cBhvr>
                                        <p:cTn id="32" dur="2000"/>
                                        <p:tgtEl>
                                          <p:spTgt spid="1638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387">
                                            <p:txEl>
                                              <p:pRg st="7" end="7"/>
                                            </p:txEl>
                                          </p:spTgt>
                                        </p:tgtEl>
                                        <p:attrNameLst>
                                          <p:attrName>style.visibility</p:attrName>
                                        </p:attrNameLst>
                                      </p:cBhvr>
                                      <p:to>
                                        <p:strVal val="visible"/>
                                      </p:to>
                                    </p:set>
                                    <p:animEffect transition="in" filter="fade">
                                      <p:cBhvr>
                                        <p:cTn id="37" dur="2000"/>
                                        <p:tgtEl>
                                          <p:spTgt spid="16387">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387">
                                            <p:txEl>
                                              <p:pRg st="9" end="9"/>
                                            </p:txEl>
                                          </p:spTgt>
                                        </p:tgtEl>
                                        <p:attrNameLst>
                                          <p:attrName>style.visibility</p:attrName>
                                        </p:attrNameLst>
                                      </p:cBhvr>
                                      <p:to>
                                        <p:strVal val="visible"/>
                                      </p:to>
                                    </p:set>
                                    <p:animEffect transition="in" filter="fade">
                                      <p:cBhvr>
                                        <p:cTn id="42" dur="2000"/>
                                        <p:tgtEl>
                                          <p:spTgt spid="16387">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387">
                                            <p:txEl>
                                              <p:pRg st="10" end="10"/>
                                            </p:txEl>
                                          </p:spTgt>
                                        </p:tgtEl>
                                        <p:attrNameLst>
                                          <p:attrName>style.visibility</p:attrName>
                                        </p:attrNameLst>
                                      </p:cBhvr>
                                      <p:to>
                                        <p:strVal val="visible"/>
                                      </p:to>
                                    </p:set>
                                    <p:animEffect transition="in" filter="fade">
                                      <p:cBhvr>
                                        <p:cTn id="47" dur="2000"/>
                                        <p:tgtEl>
                                          <p:spTgt spid="16387">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6387">
                                            <p:txEl>
                                              <p:pRg st="11" end="11"/>
                                            </p:txEl>
                                          </p:spTgt>
                                        </p:tgtEl>
                                        <p:attrNameLst>
                                          <p:attrName>style.visibility</p:attrName>
                                        </p:attrNameLst>
                                      </p:cBhvr>
                                      <p:to>
                                        <p:strVal val="visible"/>
                                      </p:to>
                                    </p:set>
                                    <p:animEffect transition="in" filter="fade">
                                      <p:cBhvr>
                                        <p:cTn id="52" dur="2000"/>
                                        <p:tgtEl>
                                          <p:spTgt spid="16387">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6387">
                                            <p:txEl>
                                              <p:pRg st="12" end="12"/>
                                            </p:txEl>
                                          </p:spTgt>
                                        </p:tgtEl>
                                        <p:attrNameLst>
                                          <p:attrName>style.visibility</p:attrName>
                                        </p:attrNameLst>
                                      </p:cBhvr>
                                      <p:to>
                                        <p:strVal val="visible"/>
                                      </p:to>
                                    </p:set>
                                    <p:animEffect transition="in" filter="fade">
                                      <p:cBhvr>
                                        <p:cTn id="57" dur="2000"/>
                                        <p:tgtEl>
                                          <p:spTgt spid="16387">
                                            <p:txEl>
                                              <p:pRg st="12" end="1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6387">
                                            <p:txEl>
                                              <p:pRg st="13" end="13"/>
                                            </p:txEl>
                                          </p:spTgt>
                                        </p:tgtEl>
                                        <p:attrNameLst>
                                          <p:attrName>style.visibility</p:attrName>
                                        </p:attrNameLst>
                                      </p:cBhvr>
                                      <p:to>
                                        <p:strVal val="visible"/>
                                      </p:to>
                                    </p:set>
                                    <p:animEffect transition="in" filter="fade">
                                      <p:cBhvr>
                                        <p:cTn id="62" dur="2000"/>
                                        <p:tgtEl>
                                          <p:spTgt spid="16387">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9" name="Rectangle 3"/>
          <p:cNvSpPr>
            <a:spLocks noGrp="1" noChangeArrowheads="1"/>
          </p:cNvSpPr>
          <p:nvPr>
            <p:ph type="body" sz="half" idx="1"/>
          </p:nvPr>
        </p:nvSpPr>
        <p:spPr>
          <a:xfrm>
            <a:off x="76200" y="609600"/>
            <a:ext cx="3429000" cy="5715000"/>
          </a:xfrm>
          <a:solidFill>
            <a:schemeClr val="bg1"/>
          </a:solidFill>
        </p:spPr>
        <p:txBody>
          <a:bodyPr/>
          <a:lstStyle/>
          <a:p>
            <a:pPr>
              <a:buFont typeface="Wingdings" pitchFamily="2" charset="2"/>
              <a:buNone/>
            </a:pPr>
            <a:r>
              <a:rPr lang="en-US" sz="2800" b="1" i="1" u="sng" dirty="0">
                <a:solidFill>
                  <a:srgbClr val="002060"/>
                </a:solidFill>
              </a:rPr>
              <a:t>Law of Moses</a:t>
            </a:r>
          </a:p>
          <a:p>
            <a:pPr>
              <a:buFont typeface="Wingdings" pitchFamily="2" charset="2"/>
              <a:buNone/>
            </a:pPr>
            <a:endParaRPr lang="en-US" sz="2400" b="1" dirty="0">
              <a:solidFill>
                <a:srgbClr val="002060"/>
              </a:solidFill>
            </a:endParaRPr>
          </a:p>
          <a:p>
            <a:pPr>
              <a:buFont typeface="Wingdings" pitchFamily="2" charset="2"/>
              <a:buNone/>
            </a:pPr>
            <a:r>
              <a:rPr lang="en-US" sz="2400" b="1" dirty="0">
                <a:solidFill>
                  <a:srgbClr val="002060"/>
                </a:solidFill>
              </a:rPr>
              <a:t>Sin Offerings</a:t>
            </a:r>
          </a:p>
          <a:p>
            <a:pPr>
              <a:buFont typeface="Wingdings" pitchFamily="2" charset="2"/>
              <a:buNone/>
            </a:pPr>
            <a:endParaRPr lang="en-US" sz="2400" b="1" dirty="0">
              <a:solidFill>
                <a:srgbClr val="002060"/>
              </a:solidFill>
            </a:endParaRPr>
          </a:p>
          <a:p>
            <a:pPr>
              <a:buFont typeface="Wingdings" pitchFamily="2" charset="2"/>
              <a:buNone/>
            </a:pPr>
            <a:endParaRPr lang="en-US" sz="2400" b="1" dirty="0">
              <a:solidFill>
                <a:srgbClr val="002060"/>
              </a:solidFill>
            </a:endParaRPr>
          </a:p>
          <a:p>
            <a:pPr>
              <a:buFont typeface="Wingdings" pitchFamily="2" charset="2"/>
              <a:buNone/>
            </a:pPr>
            <a:r>
              <a:rPr lang="en-US" sz="2400" b="1" dirty="0">
                <a:solidFill>
                  <a:srgbClr val="002060"/>
                </a:solidFill>
              </a:rPr>
              <a:t>Burnt Offerings</a:t>
            </a:r>
          </a:p>
          <a:p>
            <a:pPr>
              <a:buFont typeface="Wingdings" pitchFamily="2" charset="2"/>
              <a:buNone/>
            </a:pPr>
            <a:endParaRPr lang="en-US" sz="2400" b="1" dirty="0">
              <a:solidFill>
                <a:srgbClr val="002060"/>
              </a:solidFill>
            </a:endParaRPr>
          </a:p>
          <a:p>
            <a:pPr>
              <a:buFont typeface="Wingdings" pitchFamily="2" charset="2"/>
              <a:buNone/>
            </a:pPr>
            <a:endParaRPr lang="en-US" sz="2400" b="1" dirty="0">
              <a:solidFill>
                <a:srgbClr val="002060"/>
              </a:solidFill>
            </a:endParaRPr>
          </a:p>
          <a:p>
            <a:pPr>
              <a:buFont typeface="Wingdings" pitchFamily="2" charset="2"/>
              <a:buNone/>
            </a:pPr>
            <a:r>
              <a:rPr lang="en-US" sz="2400" b="1" dirty="0">
                <a:solidFill>
                  <a:srgbClr val="002060"/>
                </a:solidFill>
              </a:rPr>
              <a:t>Peace Offerings</a:t>
            </a:r>
          </a:p>
        </p:txBody>
      </p:sp>
      <p:sp>
        <p:nvSpPr>
          <p:cNvPr id="19463" name="Rectangle 7"/>
          <p:cNvSpPr>
            <a:spLocks noGrp="1" noChangeArrowheads="1"/>
          </p:cNvSpPr>
          <p:nvPr>
            <p:ph type="body" sz="half" idx="2"/>
          </p:nvPr>
        </p:nvSpPr>
        <p:spPr>
          <a:xfrm>
            <a:off x="6096000" y="533400"/>
            <a:ext cx="3048000" cy="5334000"/>
          </a:xfrm>
          <a:solidFill>
            <a:schemeClr val="bg1"/>
          </a:solidFill>
        </p:spPr>
        <p:txBody>
          <a:bodyPr>
            <a:normAutofit/>
          </a:bodyPr>
          <a:lstStyle/>
          <a:p>
            <a:pPr>
              <a:buFont typeface="Wingdings" pitchFamily="2" charset="2"/>
              <a:buNone/>
            </a:pPr>
            <a:r>
              <a:rPr lang="en-US" sz="2800" b="1" i="1" u="sng" dirty="0">
                <a:solidFill>
                  <a:srgbClr val="C00000"/>
                </a:solidFill>
              </a:rPr>
              <a:t>Sacrament</a:t>
            </a:r>
          </a:p>
          <a:p>
            <a:pPr>
              <a:buFont typeface="Wingdings" pitchFamily="2" charset="2"/>
              <a:buNone/>
            </a:pPr>
            <a:endParaRPr lang="en-US" sz="2400" b="1" i="1" dirty="0">
              <a:solidFill>
                <a:srgbClr val="C00000"/>
              </a:solidFill>
            </a:endParaRPr>
          </a:p>
          <a:p>
            <a:pPr>
              <a:buFont typeface="Wingdings" pitchFamily="2" charset="2"/>
              <a:buNone/>
            </a:pPr>
            <a:r>
              <a:rPr lang="en-US" sz="2400" b="1" dirty="0">
                <a:solidFill>
                  <a:srgbClr val="C00000"/>
                </a:solidFill>
              </a:rPr>
              <a:t>Forgiveness of our sins</a:t>
            </a:r>
          </a:p>
          <a:p>
            <a:pPr>
              <a:buFont typeface="Wingdings" pitchFamily="2" charset="2"/>
              <a:buNone/>
            </a:pPr>
            <a:endParaRPr lang="en-US" sz="2400" b="1" dirty="0">
              <a:solidFill>
                <a:srgbClr val="C00000"/>
              </a:solidFill>
            </a:endParaRPr>
          </a:p>
          <a:p>
            <a:pPr>
              <a:buFont typeface="Wingdings" pitchFamily="2" charset="2"/>
              <a:buNone/>
            </a:pPr>
            <a:r>
              <a:rPr lang="en-US" sz="2400" b="1" dirty="0" smtClean="0">
                <a:solidFill>
                  <a:srgbClr val="C00000"/>
                </a:solidFill>
              </a:rPr>
              <a:t>Surrender:</a:t>
            </a:r>
          </a:p>
          <a:p>
            <a:pPr>
              <a:buFont typeface="Wingdings" pitchFamily="2" charset="2"/>
              <a:buNone/>
            </a:pPr>
            <a:r>
              <a:rPr lang="en-US" sz="2400" b="1" dirty="0" smtClean="0">
                <a:solidFill>
                  <a:srgbClr val="C00000"/>
                </a:solidFill>
              </a:rPr>
              <a:t>	Offer our whole time, talents and efforts</a:t>
            </a:r>
            <a:endParaRPr lang="en-US" sz="2400" b="1" dirty="0">
              <a:solidFill>
                <a:srgbClr val="C00000"/>
              </a:solidFill>
            </a:endParaRPr>
          </a:p>
          <a:p>
            <a:pPr>
              <a:buFont typeface="Wingdings" pitchFamily="2" charset="2"/>
              <a:buNone/>
            </a:pPr>
            <a:r>
              <a:rPr lang="en-US" sz="2400" b="1" dirty="0">
                <a:solidFill>
                  <a:srgbClr val="C00000"/>
                </a:solidFill>
              </a:rPr>
              <a:t>	</a:t>
            </a:r>
            <a:endParaRPr lang="en-US" sz="2000" b="1" dirty="0">
              <a:solidFill>
                <a:srgbClr val="C00000"/>
              </a:solidFill>
            </a:endParaRPr>
          </a:p>
          <a:p>
            <a:pPr>
              <a:buFont typeface="Wingdings" pitchFamily="2" charset="2"/>
              <a:buNone/>
            </a:pPr>
            <a:r>
              <a:rPr lang="en-US" sz="2400" b="1" dirty="0" smtClean="0">
                <a:solidFill>
                  <a:srgbClr val="C00000"/>
                </a:solidFill>
              </a:rPr>
              <a:t>We </a:t>
            </a:r>
            <a:r>
              <a:rPr lang="en-US" sz="2400" b="1" dirty="0">
                <a:solidFill>
                  <a:srgbClr val="C00000"/>
                </a:solidFill>
              </a:rPr>
              <a:t>Offer the Lord</a:t>
            </a:r>
            <a:r>
              <a:rPr lang="en-US" sz="2400" b="1" dirty="0" smtClean="0">
                <a:solidFill>
                  <a:srgbClr val="C00000"/>
                </a:solidFill>
              </a:rPr>
              <a:t>:</a:t>
            </a:r>
            <a:endParaRPr lang="en-US" sz="2400" b="1" dirty="0">
              <a:solidFill>
                <a:srgbClr val="C00000"/>
              </a:solidFill>
            </a:endParaRPr>
          </a:p>
          <a:p>
            <a:pPr>
              <a:buFont typeface="Wingdings" pitchFamily="2" charset="2"/>
              <a:buNone/>
            </a:pPr>
            <a:r>
              <a:rPr lang="en-US" sz="2400" b="1" dirty="0">
                <a:solidFill>
                  <a:srgbClr val="C00000"/>
                </a:solidFill>
              </a:rPr>
              <a:t>	</a:t>
            </a:r>
            <a:r>
              <a:rPr lang="en-US" sz="2400" b="1" dirty="0" smtClean="0">
                <a:solidFill>
                  <a:srgbClr val="C00000"/>
                </a:solidFill>
              </a:rPr>
              <a:t>Gratitude, Love</a:t>
            </a:r>
            <a:endParaRPr lang="en-US" sz="2400" b="1" dirty="0">
              <a:solidFill>
                <a:srgbClr val="C00000"/>
              </a:solidFill>
            </a:endParaRPr>
          </a:p>
        </p:txBody>
      </p:sp>
      <p:pic>
        <p:nvPicPr>
          <p:cNvPr id="19461" name="Picture 5" descr="gateway"/>
          <p:cNvPicPr>
            <a:picLocks noChangeAspect="1" noChangeArrowheads="1"/>
          </p:cNvPicPr>
          <p:nvPr/>
        </p:nvPicPr>
        <p:blipFill>
          <a:blip r:embed="rId3" cstate="print"/>
          <a:srcRect/>
          <a:stretch>
            <a:fillRect/>
          </a:stretch>
        </p:blipFill>
        <p:spPr bwMode="auto">
          <a:xfrm>
            <a:off x="2895600" y="762000"/>
            <a:ext cx="3117594" cy="403860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fade">
                                      <p:cBhvr>
                                        <p:cTn id="7" dur="2000"/>
                                        <p:tgtEl>
                                          <p:spTgt spid="194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459">
                                            <p:txEl>
                                              <p:pRg st="2" end="2"/>
                                            </p:txEl>
                                          </p:spTgt>
                                        </p:tgtEl>
                                        <p:attrNameLst>
                                          <p:attrName>style.visibility</p:attrName>
                                        </p:attrNameLst>
                                      </p:cBhvr>
                                      <p:to>
                                        <p:strVal val="visible"/>
                                      </p:to>
                                    </p:set>
                                    <p:animEffect transition="in" filter="fade">
                                      <p:cBhvr>
                                        <p:cTn id="12" dur="2000"/>
                                        <p:tgtEl>
                                          <p:spTgt spid="1945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459">
                                            <p:txEl>
                                              <p:pRg st="5" end="5"/>
                                            </p:txEl>
                                          </p:spTgt>
                                        </p:tgtEl>
                                        <p:attrNameLst>
                                          <p:attrName>style.visibility</p:attrName>
                                        </p:attrNameLst>
                                      </p:cBhvr>
                                      <p:to>
                                        <p:strVal val="visible"/>
                                      </p:to>
                                    </p:set>
                                    <p:animEffect transition="in" filter="fade">
                                      <p:cBhvr>
                                        <p:cTn id="17" dur="2000"/>
                                        <p:tgtEl>
                                          <p:spTgt spid="19459">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459">
                                            <p:txEl>
                                              <p:pRg st="8" end="8"/>
                                            </p:txEl>
                                          </p:spTgt>
                                        </p:tgtEl>
                                        <p:attrNameLst>
                                          <p:attrName>style.visibility</p:attrName>
                                        </p:attrNameLst>
                                      </p:cBhvr>
                                      <p:to>
                                        <p:strVal val="visible"/>
                                      </p:to>
                                    </p:set>
                                    <p:animEffect transition="in" filter="fade">
                                      <p:cBhvr>
                                        <p:cTn id="22" dur="2000"/>
                                        <p:tgtEl>
                                          <p:spTgt spid="19459">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463">
                                            <p:txEl>
                                              <p:pRg st="0" end="0"/>
                                            </p:txEl>
                                          </p:spTgt>
                                        </p:tgtEl>
                                        <p:attrNameLst>
                                          <p:attrName>style.visibility</p:attrName>
                                        </p:attrNameLst>
                                      </p:cBhvr>
                                      <p:to>
                                        <p:strVal val="visible"/>
                                      </p:to>
                                    </p:set>
                                    <p:animEffect transition="in" filter="fade">
                                      <p:cBhvr>
                                        <p:cTn id="27" dur="2000"/>
                                        <p:tgtEl>
                                          <p:spTgt spid="1946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461"/>
                                        </p:tgtEl>
                                        <p:attrNameLst>
                                          <p:attrName>style.visibility</p:attrName>
                                        </p:attrNameLst>
                                      </p:cBhvr>
                                      <p:to>
                                        <p:strVal val="visible"/>
                                      </p:to>
                                    </p:set>
                                    <p:animEffect transition="in" filter="fade">
                                      <p:cBhvr>
                                        <p:cTn id="32" dur="2000"/>
                                        <p:tgtEl>
                                          <p:spTgt spid="1946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463">
                                            <p:txEl>
                                              <p:pRg st="2" end="2"/>
                                            </p:txEl>
                                          </p:spTgt>
                                        </p:tgtEl>
                                        <p:attrNameLst>
                                          <p:attrName>style.visibility</p:attrName>
                                        </p:attrNameLst>
                                      </p:cBhvr>
                                      <p:to>
                                        <p:strVal val="visible"/>
                                      </p:to>
                                    </p:set>
                                    <p:animEffect transition="in" filter="fade">
                                      <p:cBhvr>
                                        <p:cTn id="37" dur="2000"/>
                                        <p:tgtEl>
                                          <p:spTgt spid="1946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9463">
                                            <p:txEl>
                                              <p:pRg st="4" end="4"/>
                                            </p:txEl>
                                          </p:spTgt>
                                        </p:tgtEl>
                                        <p:attrNameLst>
                                          <p:attrName>style.visibility</p:attrName>
                                        </p:attrNameLst>
                                      </p:cBhvr>
                                      <p:to>
                                        <p:strVal val="visible"/>
                                      </p:to>
                                    </p:set>
                                    <p:animEffect transition="in" filter="fade">
                                      <p:cBhvr>
                                        <p:cTn id="42" dur="2000"/>
                                        <p:tgtEl>
                                          <p:spTgt spid="1946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9463">
                                            <p:txEl>
                                              <p:pRg st="5" end="5"/>
                                            </p:txEl>
                                          </p:spTgt>
                                        </p:tgtEl>
                                        <p:attrNameLst>
                                          <p:attrName>style.visibility</p:attrName>
                                        </p:attrNameLst>
                                      </p:cBhvr>
                                      <p:to>
                                        <p:strVal val="visible"/>
                                      </p:to>
                                    </p:set>
                                    <p:animEffect transition="in" filter="fade">
                                      <p:cBhvr>
                                        <p:cTn id="47" dur="2000"/>
                                        <p:tgtEl>
                                          <p:spTgt spid="19463">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9463">
                                            <p:txEl>
                                              <p:pRg st="6" end="6"/>
                                            </p:txEl>
                                          </p:spTgt>
                                        </p:tgtEl>
                                        <p:attrNameLst>
                                          <p:attrName>style.visibility</p:attrName>
                                        </p:attrNameLst>
                                      </p:cBhvr>
                                      <p:to>
                                        <p:strVal val="visible"/>
                                      </p:to>
                                    </p:set>
                                    <p:animEffect transition="in" filter="fade">
                                      <p:cBhvr>
                                        <p:cTn id="52" dur="2000"/>
                                        <p:tgtEl>
                                          <p:spTgt spid="19463">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9463">
                                            <p:txEl>
                                              <p:pRg st="7" end="7"/>
                                            </p:txEl>
                                          </p:spTgt>
                                        </p:tgtEl>
                                        <p:attrNameLst>
                                          <p:attrName>style.visibility</p:attrName>
                                        </p:attrNameLst>
                                      </p:cBhvr>
                                      <p:to>
                                        <p:strVal val="visible"/>
                                      </p:to>
                                    </p:set>
                                    <p:animEffect transition="in" filter="fade">
                                      <p:cBhvr>
                                        <p:cTn id="57" dur="2000"/>
                                        <p:tgtEl>
                                          <p:spTgt spid="19463">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9463">
                                            <p:txEl>
                                              <p:pRg st="8" end="8"/>
                                            </p:txEl>
                                          </p:spTgt>
                                        </p:tgtEl>
                                        <p:attrNameLst>
                                          <p:attrName>style.visibility</p:attrName>
                                        </p:attrNameLst>
                                      </p:cBhvr>
                                      <p:to>
                                        <p:strVal val="visible"/>
                                      </p:to>
                                    </p:set>
                                    <p:animEffect transition="in" filter="fade">
                                      <p:cBhvr>
                                        <p:cTn id="62" dur="2000"/>
                                        <p:tgtEl>
                                          <p:spTgt spid="1946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P spid="1946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rmAutofit/>
          </a:bodyPr>
          <a:lstStyle/>
          <a:p>
            <a:r>
              <a:rPr lang="en-US" sz="4000" b="1" dirty="0" smtClean="0">
                <a:solidFill>
                  <a:srgbClr val="C00000"/>
                </a:solidFill>
              </a:rPr>
              <a:t>Elder CS Lewis</a:t>
            </a:r>
            <a:endParaRPr lang="en-US" sz="4000" b="1" dirty="0">
              <a:solidFill>
                <a:srgbClr val="C00000"/>
              </a:solidFill>
            </a:endParaRPr>
          </a:p>
        </p:txBody>
      </p:sp>
      <p:sp>
        <p:nvSpPr>
          <p:cNvPr id="3" name="Content Placeholder 2"/>
          <p:cNvSpPr>
            <a:spLocks noGrp="1"/>
          </p:cNvSpPr>
          <p:nvPr>
            <p:ph idx="1"/>
          </p:nvPr>
        </p:nvSpPr>
        <p:spPr>
          <a:xfrm>
            <a:off x="304800" y="1143000"/>
            <a:ext cx="4572000" cy="5181600"/>
          </a:xfrm>
        </p:spPr>
        <p:txBody>
          <a:bodyPr>
            <a:normAutofit fontScale="77500" lnSpcReduction="20000"/>
          </a:bodyPr>
          <a:lstStyle/>
          <a:p>
            <a:pPr>
              <a:buNone/>
            </a:pPr>
            <a:r>
              <a:rPr lang="en-US" b="1" dirty="0" smtClean="0">
                <a:solidFill>
                  <a:srgbClr val="002060"/>
                </a:solidFill>
              </a:rPr>
              <a:t>I </a:t>
            </a:r>
            <a:r>
              <a:rPr lang="en-US" b="1" dirty="0">
                <a:solidFill>
                  <a:srgbClr val="002060"/>
                </a:solidFill>
              </a:rPr>
              <a:t>still think the prayer without words is the best - if one can really achieve </a:t>
            </a:r>
            <a:r>
              <a:rPr lang="en-US" b="1" dirty="0" smtClean="0">
                <a:solidFill>
                  <a:srgbClr val="002060"/>
                </a:solidFill>
              </a:rPr>
              <a:t>it…To </a:t>
            </a:r>
            <a:r>
              <a:rPr lang="en-US" b="1" dirty="0">
                <a:solidFill>
                  <a:srgbClr val="002060"/>
                </a:solidFill>
              </a:rPr>
              <a:t>pray successfully without words one needs to be "at the top of one's form." </a:t>
            </a:r>
            <a:endParaRPr lang="en-US" b="1" dirty="0" smtClean="0">
              <a:solidFill>
                <a:srgbClr val="002060"/>
              </a:solidFill>
            </a:endParaRPr>
          </a:p>
          <a:p>
            <a:pPr>
              <a:buNone/>
            </a:pPr>
            <a:r>
              <a:rPr lang="en-US" b="1" dirty="0" smtClean="0">
                <a:solidFill>
                  <a:srgbClr val="002060"/>
                </a:solidFill>
              </a:rPr>
              <a:t>…When </a:t>
            </a:r>
            <a:r>
              <a:rPr lang="en-US" b="1" dirty="0">
                <a:solidFill>
                  <a:srgbClr val="002060"/>
                </a:solidFill>
              </a:rPr>
              <a:t>the golden moments come, when God enables one really to pray without words, who but a fool would reject the gift? But He does not give it - anyway not to me - day in, day out. </a:t>
            </a:r>
            <a:endParaRPr lang="en-US" b="1" dirty="0" smtClean="0">
              <a:solidFill>
                <a:srgbClr val="002060"/>
              </a:solidFill>
            </a:endParaRPr>
          </a:p>
          <a:p>
            <a:pPr>
              <a:buNone/>
            </a:pPr>
            <a:r>
              <a:rPr lang="en-US" b="1" dirty="0" smtClean="0">
                <a:solidFill>
                  <a:srgbClr val="002060"/>
                </a:solidFill>
              </a:rPr>
              <a:t>My </a:t>
            </a:r>
            <a:r>
              <a:rPr lang="en-US" b="1" dirty="0">
                <a:solidFill>
                  <a:srgbClr val="002060"/>
                </a:solidFill>
              </a:rPr>
              <a:t>mistake was </a:t>
            </a:r>
            <a:r>
              <a:rPr lang="en-US" b="1" dirty="0" smtClean="0">
                <a:solidFill>
                  <a:srgbClr val="002060"/>
                </a:solidFill>
              </a:rPr>
              <a:t>…thinking </a:t>
            </a:r>
            <a:r>
              <a:rPr lang="en-US" b="1" dirty="0">
                <a:solidFill>
                  <a:srgbClr val="002060"/>
                </a:solidFill>
              </a:rPr>
              <a:t>we can do always what we can do sometimes....</a:t>
            </a:r>
          </a:p>
          <a:p>
            <a:pPr>
              <a:buNone/>
            </a:pPr>
            <a:r>
              <a:rPr lang="en-US" b="1" dirty="0" smtClean="0">
                <a:solidFill>
                  <a:srgbClr val="002060"/>
                </a:solidFill>
              </a:rPr>
              <a:t>For </a:t>
            </a:r>
            <a:r>
              <a:rPr lang="en-US" b="1" dirty="0">
                <a:solidFill>
                  <a:srgbClr val="002060"/>
                </a:solidFill>
              </a:rPr>
              <a:t>me words are...secondary. They are only an anchor. Or, shall I say, they are the movements of a conductor's baton: not the </a:t>
            </a:r>
            <a:r>
              <a:rPr lang="en-US" b="1" dirty="0" smtClean="0">
                <a:solidFill>
                  <a:srgbClr val="002060"/>
                </a:solidFill>
              </a:rPr>
              <a:t>music.</a:t>
            </a:r>
          </a:p>
          <a:p>
            <a:pPr>
              <a:buNone/>
            </a:pPr>
            <a:r>
              <a:rPr lang="en-US" dirty="0" smtClean="0">
                <a:solidFill>
                  <a:srgbClr val="002060"/>
                </a:solidFill>
              </a:rPr>
              <a:t>		</a:t>
            </a:r>
            <a:r>
              <a:rPr lang="en-US" sz="1600" dirty="0" smtClean="0">
                <a:solidFill>
                  <a:srgbClr val="002060"/>
                </a:solidFill>
              </a:rPr>
              <a:t>Letters to </a:t>
            </a:r>
            <a:r>
              <a:rPr lang="en-US" sz="1600" dirty="0" err="1" smtClean="0">
                <a:solidFill>
                  <a:srgbClr val="002060"/>
                </a:solidFill>
              </a:rPr>
              <a:t>Malcom</a:t>
            </a:r>
            <a:r>
              <a:rPr lang="en-US" sz="1600" dirty="0" smtClean="0">
                <a:solidFill>
                  <a:srgbClr val="002060"/>
                </a:solidFill>
              </a:rPr>
              <a:t>, Chiefly about Prayer, p. 11</a:t>
            </a:r>
            <a:endParaRPr lang="en-US" sz="1600" dirty="0">
              <a:solidFill>
                <a:srgbClr val="002060"/>
              </a:solidFill>
            </a:endParaRPr>
          </a:p>
          <a:p>
            <a:pPr>
              <a:buNone/>
            </a:pPr>
            <a:endParaRPr lang="en-US" dirty="0">
              <a:solidFill>
                <a:srgbClr val="002060"/>
              </a:solidFill>
            </a:endParaRPr>
          </a:p>
        </p:txBody>
      </p:sp>
      <p:pic>
        <p:nvPicPr>
          <p:cNvPr id="38914" name="Picture 2" descr="http://www.sciencephoto.com/image/261272/large/M2450169-Depressed_woman_holding_head_in_hands-SPL.jpg"/>
          <p:cNvPicPr>
            <a:picLocks noChangeAspect="1" noChangeArrowheads="1"/>
          </p:cNvPicPr>
          <p:nvPr/>
        </p:nvPicPr>
        <p:blipFill>
          <a:blip r:embed="rId3" cstate="print"/>
          <a:srcRect/>
          <a:stretch>
            <a:fillRect/>
          </a:stretch>
        </p:blipFill>
        <p:spPr bwMode="auto">
          <a:xfrm>
            <a:off x="5334000" y="914400"/>
            <a:ext cx="3409950" cy="504825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Nursery Leaders—</a:t>
            </a:r>
            <a:br>
              <a:rPr lang="en-US" dirty="0" smtClean="0"/>
            </a:br>
            <a:r>
              <a:rPr lang="en-US" i="1" dirty="0"/>
              <a:t>a</a:t>
            </a:r>
            <a:r>
              <a:rPr lang="en-US" i="1" dirty="0" smtClean="0"/>
              <a:t>fter</a:t>
            </a:r>
            <a:r>
              <a:rPr lang="en-US" dirty="0" smtClean="0"/>
              <a:t> church…</a:t>
            </a:r>
            <a:endParaRPr lang="en-US" dirty="0"/>
          </a:p>
        </p:txBody>
      </p:sp>
      <p:pic>
        <p:nvPicPr>
          <p:cNvPr id="1026" name="Picture 2" descr="[]"/>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strVal val="#ppt_w*0.70"/>
                                          </p:val>
                                        </p:tav>
                                        <p:tav tm="100000">
                                          <p:val>
                                            <p:strVal val="#ppt_w"/>
                                          </p:val>
                                        </p:tav>
                                      </p:tavLst>
                                    </p:anim>
                                    <p:anim calcmode="lin" valueType="num">
                                      <p:cBhvr>
                                        <p:cTn id="8" dur="1000" fill="hold"/>
                                        <p:tgtEl>
                                          <p:spTgt spid="1026"/>
                                        </p:tgtEl>
                                        <p:attrNameLst>
                                          <p:attrName>ppt_h</p:attrName>
                                        </p:attrNameLst>
                                      </p:cBhvr>
                                      <p:tavLst>
                                        <p:tav tm="0">
                                          <p:val>
                                            <p:strVal val="#ppt_h"/>
                                          </p:val>
                                        </p:tav>
                                        <p:tav tm="100000">
                                          <p:val>
                                            <p:strVal val="#ppt_h"/>
                                          </p:val>
                                        </p:tav>
                                      </p:tavLst>
                                    </p:anim>
                                    <p:animEffect transition="in" filter="fade">
                                      <p:cBhvr>
                                        <p:cTn id="9"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Look, it’s the Sunbeams!</a:t>
            </a:r>
            <a:endParaRPr lang="en-US" dirty="0"/>
          </a:p>
        </p:txBody>
      </p:sp>
      <p:pic>
        <p:nvPicPr>
          <p:cNvPr id="16386" name="Picture 2" descr="[]"/>
          <p:cNvPicPr>
            <a:picLocks noChangeAspect="1" noChangeArrowheads="1"/>
          </p:cNvPicPr>
          <p:nvPr/>
        </p:nvPicPr>
        <p:blipFill>
          <a:blip r:embed="rId3" cstate="print"/>
          <a:srcRect/>
          <a:stretch>
            <a:fillRect/>
          </a:stretch>
        </p:blipFill>
        <p:spPr bwMode="auto">
          <a:xfrm>
            <a:off x="-762000" y="-609600"/>
            <a:ext cx="10972800" cy="99822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p:cTn id="7" dur="1000" fill="hold"/>
                                        <p:tgtEl>
                                          <p:spTgt spid="16386"/>
                                        </p:tgtEl>
                                        <p:attrNameLst>
                                          <p:attrName>ppt_w</p:attrName>
                                        </p:attrNameLst>
                                      </p:cBhvr>
                                      <p:tavLst>
                                        <p:tav tm="0">
                                          <p:val>
                                            <p:strVal val="#ppt_w*0.70"/>
                                          </p:val>
                                        </p:tav>
                                        <p:tav tm="100000">
                                          <p:val>
                                            <p:strVal val="#ppt_w"/>
                                          </p:val>
                                        </p:tav>
                                      </p:tavLst>
                                    </p:anim>
                                    <p:anim calcmode="lin" valueType="num">
                                      <p:cBhvr>
                                        <p:cTn id="8" dur="1000" fill="hold"/>
                                        <p:tgtEl>
                                          <p:spTgt spid="16386"/>
                                        </p:tgtEl>
                                        <p:attrNameLst>
                                          <p:attrName>ppt_h</p:attrName>
                                        </p:attrNameLst>
                                      </p:cBhvr>
                                      <p:tavLst>
                                        <p:tav tm="0">
                                          <p:val>
                                            <p:strVal val="#ppt_h"/>
                                          </p:val>
                                        </p:tav>
                                        <p:tav tm="100000">
                                          <p:val>
                                            <p:strVal val="#ppt_h"/>
                                          </p:val>
                                        </p:tav>
                                      </p:tavLst>
                                    </p:anim>
                                    <p:animEffect transition="in" filter="fade">
                                      <p:cBhvr>
                                        <p:cTn id="9" dur="10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Deacons, during the High Councilor Talk… </a:t>
            </a:r>
            <a:endParaRPr lang="en-US" dirty="0"/>
          </a:p>
        </p:txBody>
      </p:sp>
      <p:pic>
        <p:nvPicPr>
          <p:cNvPr id="17410" name="Picture 2" descr="[]"/>
          <p:cNvPicPr>
            <a:picLocks noChangeAspect="1" noChangeArrowheads="1"/>
          </p:cNvPicPr>
          <p:nvPr/>
        </p:nvPicPr>
        <p:blipFill>
          <a:blip r:embed="rId3" cstate="print"/>
          <a:srcRect/>
          <a:stretch>
            <a:fillRect/>
          </a:stretch>
        </p:blipFill>
        <p:spPr bwMode="auto">
          <a:xfrm>
            <a:off x="0" y="0"/>
            <a:ext cx="9182100" cy="68580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p:cTn id="7" dur="1000" fill="hold"/>
                                        <p:tgtEl>
                                          <p:spTgt spid="17410"/>
                                        </p:tgtEl>
                                        <p:attrNameLst>
                                          <p:attrName>ppt_w</p:attrName>
                                        </p:attrNameLst>
                                      </p:cBhvr>
                                      <p:tavLst>
                                        <p:tav tm="0">
                                          <p:val>
                                            <p:strVal val="#ppt_w*0.70"/>
                                          </p:val>
                                        </p:tav>
                                        <p:tav tm="100000">
                                          <p:val>
                                            <p:strVal val="#ppt_w"/>
                                          </p:val>
                                        </p:tav>
                                      </p:tavLst>
                                    </p:anim>
                                    <p:anim calcmode="lin" valueType="num">
                                      <p:cBhvr>
                                        <p:cTn id="8" dur="1000" fill="hold"/>
                                        <p:tgtEl>
                                          <p:spTgt spid="17410"/>
                                        </p:tgtEl>
                                        <p:attrNameLst>
                                          <p:attrName>ppt_h</p:attrName>
                                        </p:attrNameLst>
                                      </p:cBhvr>
                                      <p:tavLst>
                                        <p:tav tm="0">
                                          <p:val>
                                            <p:strVal val="#ppt_h"/>
                                          </p:val>
                                        </p:tav>
                                        <p:tav tm="100000">
                                          <p:val>
                                            <p:strVal val="#ppt_h"/>
                                          </p:val>
                                        </p:tav>
                                      </p:tavLst>
                                    </p:anim>
                                    <p:animEffect transition="in" filter="fade">
                                      <p:cBhvr>
                                        <p:cTn id="9" dur="10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8 year old boy—</a:t>
            </a:r>
            <a:br>
              <a:rPr lang="en-US" dirty="0" smtClean="0"/>
            </a:br>
            <a:r>
              <a:rPr lang="en-US" dirty="0" smtClean="0"/>
              <a:t>after church</a:t>
            </a:r>
            <a:endParaRPr lang="en-US" dirty="0"/>
          </a:p>
        </p:txBody>
      </p:sp>
      <p:pic>
        <p:nvPicPr>
          <p:cNvPr id="20482" name="Picture 2" descr="[]"/>
          <p:cNvPicPr>
            <a:picLocks noChangeAspect="1" noChangeArrowheads="1"/>
          </p:cNvPicPr>
          <p:nvPr/>
        </p:nvPicPr>
        <p:blipFill>
          <a:blip r:embed="rId3" cstate="print"/>
          <a:srcRect/>
          <a:stretch>
            <a:fillRect/>
          </a:stretch>
        </p:blipFill>
        <p:spPr bwMode="auto">
          <a:xfrm>
            <a:off x="0" y="0"/>
            <a:ext cx="9177338" cy="68580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p:cTn id="7" dur="1000" fill="hold"/>
                                        <p:tgtEl>
                                          <p:spTgt spid="20482"/>
                                        </p:tgtEl>
                                        <p:attrNameLst>
                                          <p:attrName>ppt_w</p:attrName>
                                        </p:attrNameLst>
                                      </p:cBhvr>
                                      <p:tavLst>
                                        <p:tav tm="0">
                                          <p:val>
                                            <p:strVal val="#ppt_w*0.70"/>
                                          </p:val>
                                        </p:tav>
                                        <p:tav tm="100000">
                                          <p:val>
                                            <p:strVal val="#ppt_w"/>
                                          </p:val>
                                        </p:tav>
                                      </p:tavLst>
                                    </p:anim>
                                    <p:anim calcmode="lin" valueType="num">
                                      <p:cBhvr>
                                        <p:cTn id="8" dur="1000" fill="hold"/>
                                        <p:tgtEl>
                                          <p:spTgt spid="20482"/>
                                        </p:tgtEl>
                                        <p:attrNameLst>
                                          <p:attrName>ppt_h</p:attrName>
                                        </p:attrNameLst>
                                      </p:cBhvr>
                                      <p:tavLst>
                                        <p:tav tm="0">
                                          <p:val>
                                            <p:strVal val="#ppt_h"/>
                                          </p:val>
                                        </p:tav>
                                        <p:tav tm="100000">
                                          <p:val>
                                            <p:strVal val="#ppt_h"/>
                                          </p:val>
                                        </p:tav>
                                      </p:tavLst>
                                    </p:anim>
                                    <p:animEffect transition="in" filter="fade">
                                      <p:cBhvr>
                                        <p:cTn id="9" dur="10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Priests-</a:t>
            </a:r>
            <a:br>
              <a:rPr lang="en-US" dirty="0" smtClean="0"/>
            </a:br>
            <a:r>
              <a:rPr lang="en-US" dirty="0" smtClean="0"/>
              <a:t>at the Stake dance…</a:t>
            </a:r>
            <a:endParaRPr lang="en-US" dirty="0"/>
          </a:p>
        </p:txBody>
      </p:sp>
      <p:pic>
        <p:nvPicPr>
          <p:cNvPr id="21506" name="Picture 2" descr="[]"/>
          <p:cNvPicPr>
            <a:picLocks noChangeAspect="1" noChangeArrowheads="1"/>
          </p:cNvPicPr>
          <p:nvPr/>
        </p:nvPicPr>
        <p:blipFill>
          <a:blip r:embed="rId3" cstate="print"/>
          <a:srcRect/>
          <a:stretch>
            <a:fillRect/>
          </a:stretch>
        </p:blipFill>
        <p:spPr bwMode="auto">
          <a:xfrm>
            <a:off x="0" y="0"/>
            <a:ext cx="9183688" cy="68580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p:cTn id="7" dur="1000" fill="hold"/>
                                        <p:tgtEl>
                                          <p:spTgt spid="21506"/>
                                        </p:tgtEl>
                                        <p:attrNameLst>
                                          <p:attrName>ppt_w</p:attrName>
                                        </p:attrNameLst>
                                      </p:cBhvr>
                                      <p:tavLst>
                                        <p:tav tm="0">
                                          <p:val>
                                            <p:strVal val="#ppt_w*0.70"/>
                                          </p:val>
                                        </p:tav>
                                        <p:tav tm="100000">
                                          <p:val>
                                            <p:strVal val="#ppt_w"/>
                                          </p:val>
                                        </p:tav>
                                      </p:tavLst>
                                    </p:anim>
                                    <p:anim calcmode="lin" valueType="num">
                                      <p:cBhvr>
                                        <p:cTn id="8" dur="1000" fill="hold"/>
                                        <p:tgtEl>
                                          <p:spTgt spid="21506"/>
                                        </p:tgtEl>
                                        <p:attrNameLst>
                                          <p:attrName>ppt_h</p:attrName>
                                        </p:attrNameLst>
                                      </p:cBhvr>
                                      <p:tavLst>
                                        <p:tav tm="0">
                                          <p:val>
                                            <p:strVal val="#ppt_h"/>
                                          </p:val>
                                        </p:tav>
                                        <p:tav tm="100000">
                                          <p:val>
                                            <p:strVal val="#ppt_h"/>
                                          </p:val>
                                        </p:tav>
                                      </p:tavLst>
                                    </p:anim>
                                    <p:animEffect transition="in" filter="fade">
                                      <p:cBhvr>
                                        <p:cTn id="9" dur="10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3"/>
          <p:cNvSpPr>
            <a:spLocks noGrp="1"/>
          </p:cNvSpPr>
          <p:nvPr>
            <p:ph idx="1"/>
          </p:nvPr>
        </p:nvSpPr>
        <p:spPr/>
        <p:txBody>
          <a:bodyPr/>
          <a:lstStyle/>
          <a:p>
            <a:pPr eaLnBrk="1" hangingPunct="1"/>
            <a:endParaRPr lang="en-US" smtClean="0"/>
          </a:p>
        </p:txBody>
      </p:sp>
      <p:sp>
        <p:nvSpPr>
          <p:cNvPr id="2" name="Title 1"/>
          <p:cNvSpPr>
            <a:spLocks noGrp="1"/>
          </p:cNvSpPr>
          <p:nvPr>
            <p:ph type="title"/>
          </p:nvPr>
        </p:nvSpPr>
        <p:spPr/>
        <p:txBody>
          <a:bodyPr/>
          <a:lstStyle/>
          <a:p>
            <a:pPr eaLnBrk="1" fontAlgn="auto" hangingPunct="1">
              <a:spcAft>
                <a:spcPts val="0"/>
              </a:spcAft>
              <a:defRPr/>
            </a:pPr>
            <a:r>
              <a:rPr lang="en-US" dirty="0" smtClean="0"/>
              <a:t>Can you spot the investigator?</a:t>
            </a:r>
            <a:endParaRPr lang="en-US" dirty="0"/>
          </a:p>
        </p:txBody>
      </p:sp>
      <p:pic>
        <p:nvPicPr>
          <p:cNvPr id="19458" name="Picture 2" descr="[]"/>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p:cTn id="7" dur="1000" fill="hold"/>
                                        <p:tgtEl>
                                          <p:spTgt spid="19458"/>
                                        </p:tgtEl>
                                        <p:attrNameLst>
                                          <p:attrName>ppt_w</p:attrName>
                                        </p:attrNameLst>
                                      </p:cBhvr>
                                      <p:tavLst>
                                        <p:tav tm="0">
                                          <p:val>
                                            <p:strVal val="#ppt_w*0.70"/>
                                          </p:val>
                                        </p:tav>
                                        <p:tav tm="100000">
                                          <p:val>
                                            <p:strVal val="#ppt_w"/>
                                          </p:val>
                                        </p:tav>
                                      </p:tavLst>
                                    </p:anim>
                                    <p:anim calcmode="lin" valueType="num">
                                      <p:cBhvr>
                                        <p:cTn id="8" dur="1000" fill="hold"/>
                                        <p:tgtEl>
                                          <p:spTgt spid="19458"/>
                                        </p:tgtEl>
                                        <p:attrNameLst>
                                          <p:attrName>ppt_h</p:attrName>
                                        </p:attrNameLst>
                                      </p:cBhvr>
                                      <p:tavLst>
                                        <p:tav tm="0">
                                          <p:val>
                                            <p:strVal val="#ppt_h"/>
                                          </p:val>
                                        </p:tav>
                                        <p:tav tm="100000">
                                          <p:val>
                                            <p:strVal val="#ppt_h"/>
                                          </p:val>
                                        </p:tav>
                                      </p:tavLst>
                                    </p:anim>
                                    <p:animEffect transition="in" filter="fade">
                                      <p:cBhvr>
                                        <p:cTn id="9" dur="10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Seasons </a:t>
            </a:r>
            <a:r>
              <a:rPr lang="en-US" smtClean="0"/>
              <a:t>in our Life</a:t>
            </a:r>
            <a:endParaRPr lang="en-US"/>
          </a:p>
        </p:txBody>
      </p:sp>
      <p:sp>
        <p:nvSpPr>
          <p:cNvPr id="3" name="Content Placeholder 2"/>
          <p:cNvSpPr>
            <a:spLocks noGrp="1"/>
          </p:cNvSpPr>
          <p:nvPr>
            <p:ph sz="quarter" idx="1"/>
          </p:nvPr>
        </p:nvSpPr>
        <p:spPr/>
        <p:txBody>
          <a:bodyPr>
            <a:normAutofit/>
          </a:bodyPr>
          <a:lstStyle/>
          <a:p>
            <a:pPr>
              <a:buNone/>
            </a:pPr>
            <a:r>
              <a:rPr lang="en-US" sz="6600" b="1" dirty="0" smtClean="0">
                <a:solidFill>
                  <a:srgbClr val="00B050"/>
                </a:solidFill>
                <a:effectLst>
                  <a:outerShdw blurRad="38100" dist="38100" dir="2700000" algn="tl">
                    <a:srgbClr val="000000">
                      <a:alpha val="43137"/>
                    </a:srgbClr>
                  </a:outerShdw>
                </a:effectLst>
              </a:rPr>
              <a:t>Scouts!</a:t>
            </a:r>
            <a:endParaRPr lang="en-US" sz="6600" b="1" dirty="0">
              <a:solidFill>
                <a:srgbClr val="00B050"/>
              </a:solidFill>
              <a:effectLst>
                <a:outerShdw blurRad="38100" dist="38100" dir="2700000" algn="tl">
                  <a:srgbClr val="000000">
                    <a:alpha val="43137"/>
                  </a:srgbClr>
                </a:outerShdw>
              </a:effectLst>
            </a:endParaRPr>
          </a:p>
        </p:txBody>
      </p:sp>
      <p:pic>
        <p:nvPicPr>
          <p:cNvPr id="14338" name="Picture 2" descr="http://ipcblog.org/wp-content/uploads/2010/06/Tiki-Torches.jpg"/>
          <p:cNvPicPr>
            <a:picLocks noChangeAspect="1" noChangeArrowheads="1"/>
          </p:cNvPicPr>
          <p:nvPr/>
        </p:nvPicPr>
        <p:blipFill>
          <a:blip r:embed="rId3" cstate="print"/>
          <a:srcRect/>
          <a:stretch>
            <a:fillRect/>
          </a:stretch>
        </p:blipFill>
        <p:spPr bwMode="auto">
          <a:xfrm>
            <a:off x="4495800" y="197635"/>
            <a:ext cx="4343400" cy="6507426"/>
          </a:xfrm>
          <a:prstGeom prst="rect">
            <a:avLst/>
          </a:prstGeom>
          <a:noFill/>
        </p:spPr>
      </p:pic>
    </p:spTree>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11589</TotalTime>
  <Words>555</Words>
  <Application>Microsoft Office PowerPoint</Application>
  <PresentationFormat>On-screen Show (4:3)</PresentationFormat>
  <Paragraphs>157</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Origin</vt:lpstr>
      <vt:lpstr>Hurts, Habits and Hangups</vt:lpstr>
      <vt:lpstr>Nursery Kids- during church</vt:lpstr>
      <vt:lpstr>Nursery Leaders— after church…</vt:lpstr>
      <vt:lpstr>Look, it’s the Sunbeams!</vt:lpstr>
      <vt:lpstr>Deacons, during the High Councilor Talk… </vt:lpstr>
      <vt:lpstr>8 year old boy— after church</vt:lpstr>
      <vt:lpstr>Priests- at the Stake dance…</vt:lpstr>
      <vt:lpstr>Can you spot the investigator?</vt:lpstr>
      <vt:lpstr>Seasons in our Life</vt:lpstr>
      <vt:lpstr>2 Kings 5</vt:lpstr>
      <vt:lpstr>Elisha’s Response?</vt:lpstr>
      <vt:lpstr>The Jaradite Wilderness</vt:lpstr>
      <vt:lpstr>Three Problems</vt:lpstr>
      <vt:lpstr>The Jaradite Wilderness</vt:lpstr>
      <vt:lpstr>Barges to Build?</vt:lpstr>
      <vt:lpstr>Rule #1</vt:lpstr>
      <vt:lpstr>Critical Principle</vt:lpstr>
      <vt:lpstr>Blind Maze</vt:lpstr>
      <vt:lpstr>The Lord’s Pattern to Avoid Deception</vt:lpstr>
      <vt:lpstr>Rule #2 Bring What You Have</vt:lpstr>
      <vt:lpstr>Therefore….</vt:lpstr>
      <vt:lpstr>The Law of Moses</vt:lpstr>
      <vt:lpstr>Slide 23</vt:lpstr>
      <vt:lpstr>Elder CS Lewis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Proverbs 8</dc:title>
  <dc:creator>Kevin</dc:creator>
  <cp:lastModifiedBy>Kevin Hinckley</cp:lastModifiedBy>
  <cp:revision>240</cp:revision>
  <dcterms:created xsi:type="dcterms:W3CDTF">2012-06-05T13:22:15Z</dcterms:created>
  <dcterms:modified xsi:type="dcterms:W3CDTF">2012-08-15T23:45:13Z</dcterms:modified>
</cp:coreProperties>
</file>