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63" r:id="rId4"/>
    <p:sldId id="259" r:id="rId5"/>
    <p:sldId id="260" r:id="rId6"/>
    <p:sldId id="261" r:id="rId7"/>
    <p:sldId id="262" r:id="rId8"/>
    <p:sldId id="277" r:id="rId9"/>
    <p:sldId id="264" r:id="rId10"/>
    <p:sldId id="276" r:id="rId11"/>
    <p:sldId id="266" r:id="rId12"/>
    <p:sldId id="265" r:id="rId13"/>
    <p:sldId id="269" r:id="rId14"/>
    <p:sldId id="278" r:id="rId15"/>
    <p:sldId id="270" r:id="rId16"/>
    <p:sldId id="268" r:id="rId17"/>
    <p:sldId id="271" r:id="rId18"/>
    <p:sldId id="267" r:id="rId19"/>
    <p:sldId id="258" r:id="rId20"/>
    <p:sldId id="273" r:id="rId21"/>
    <p:sldId id="272" r:id="rId22"/>
    <p:sldId id="27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70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C48205-D6F2-4E9B-BECB-270BCD597F6D}" type="datetimeFigureOut">
              <a:rPr lang="en-US" smtClean="0"/>
              <a:pPr/>
              <a:t>1/23/2011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79C5DD-9F3E-427D-9132-5BCDD5FF1BD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79C5DD-9F3E-427D-9132-5BCDD5FF1BD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24736D-EBD2-47DB-BBE8-E845B52377E3}"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885BAC-C211-4262-993F-E68BCFE954F8}"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0765FF-0DA1-4978-8D7D-36486917D0BF}"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0DDDDF-72F0-43D7-B039-4280D2675A4C}"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1FF5E50-C654-4354-8DA9-5E7F370155C5}"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7A8F5E-31F2-46DC-AC30-25C4554C0F8F}"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0765FF-0DA1-4978-8D7D-36486917D0BF}"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D2553A-A471-4B1F-9F61-85EE93A8A3DE}"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3E6E29-D50B-4375-9008-5CB3212B21D5}"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79C5DD-9F3E-427D-9132-5BCDD5FF1BD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4911D9-DAC8-4651-BC1B-2FFFF27F74DF}"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79C5DD-9F3E-427D-9132-5BCDD5FF1BD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79C5DD-9F3E-427D-9132-5BCDD5FF1BD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03B574A-6870-407F-BE5E-B54B0B10346D}" type="slidenum">
              <a:rPr lang="en-US" smtClean="0"/>
              <a:pPr>
                <a:defRPr/>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6398ED4-D0F6-4E1E-88F0-92629EE736DC}"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79C5DD-9F3E-427D-9132-5BCDD5FF1BD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79C5DD-9F3E-427D-9132-5BCDD5FF1BD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79C5DD-9F3E-427D-9132-5BCDD5FF1BD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79C5DD-9F3E-427D-9132-5BCDD5FF1BD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79C5DD-9F3E-427D-9132-5BCDD5FF1BD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4CB45ED-4588-47D4-9DD6-E8D6E95992D5}"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9A27D0FE-9BBF-4ED1-B31D-7C746D7CFE64}" type="datetimeFigureOut">
              <a:rPr lang="en-US" smtClean="0"/>
              <a:pPr/>
              <a:t>1/23/2011</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B8330CB-DC46-4058-9A28-DC783CAE14EC}"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A27D0FE-9BBF-4ED1-B31D-7C746D7CFE64}" type="datetimeFigureOut">
              <a:rPr lang="en-US" smtClean="0"/>
              <a:pPr/>
              <a:t>1/23/2011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8330CB-DC46-4058-9A28-DC783CAE14EC}" type="slidenum">
              <a:rPr lang="en-US" smtClean="0"/>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A27D0FE-9BBF-4ED1-B31D-7C746D7CFE64}" type="datetimeFigureOut">
              <a:rPr lang="en-US" smtClean="0"/>
              <a:pPr/>
              <a:t>1/23/2011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8330CB-DC46-4058-9A28-DC783CAE14EC}" type="slidenum">
              <a:rPr lang="en-US" smtClean="0"/>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A27D0FE-9BBF-4ED1-B31D-7C746D7CFE64}" type="datetimeFigureOut">
              <a:rPr lang="en-US" smtClean="0"/>
              <a:pPr/>
              <a:t>1/23/2011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8330CB-DC46-4058-9A28-DC783CAE14EC}" type="slidenum">
              <a:rPr lang="en-US" smtClean="0"/>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A27D0FE-9BBF-4ED1-B31D-7C746D7CFE64}" type="datetimeFigureOut">
              <a:rPr lang="en-US" smtClean="0"/>
              <a:pPr/>
              <a:t>1/23/2011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8330CB-DC46-4058-9A28-DC783CAE14EC}"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A27D0FE-9BBF-4ED1-B31D-7C746D7CFE64}" type="datetimeFigureOut">
              <a:rPr lang="en-US" smtClean="0"/>
              <a:pPr/>
              <a:t>1/23/2011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B8330CB-DC46-4058-9A28-DC783CAE14EC}" type="slidenum">
              <a:rPr lang="en-US" smtClean="0"/>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A27D0FE-9BBF-4ED1-B31D-7C746D7CFE64}" type="datetimeFigureOut">
              <a:rPr lang="en-US" smtClean="0"/>
              <a:pPr/>
              <a:t>1/23/2011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B8330CB-DC46-4058-9A28-DC783CAE14EC}" type="slidenum">
              <a:rPr lang="en-US" smtClean="0"/>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A27D0FE-9BBF-4ED1-B31D-7C746D7CFE64}" type="datetimeFigureOut">
              <a:rPr lang="en-US" smtClean="0"/>
              <a:pPr/>
              <a:t>1/23/2011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B8330CB-DC46-4058-9A28-DC783CAE14EC}" type="slidenum">
              <a:rPr lang="en-US" smtClean="0"/>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9A27D0FE-9BBF-4ED1-B31D-7C746D7CFE64}" type="datetimeFigureOut">
              <a:rPr lang="en-US" smtClean="0"/>
              <a:pPr/>
              <a:t>1/23/2011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B8330CB-DC46-4058-9A28-DC783CAE14EC}"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A27D0FE-9BBF-4ED1-B31D-7C746D7CFE64}" type="datetimeFigureOut">
              <a:rPr lang="en-US" smtClean="0"/>
              <a:pPr/>
              <a:t>1/23/2011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B8330CB-DC46-4058-9A28-DC783CAE14EC}" type="slidenum">
              <a:rPr lang="en-US" smtClean="0"/>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9A27D0FE-9BBF-4ED1-B31D-7C746D7CFE64}" type="datetimeFigureOut">
              <a:rPr lang="en-US" smtClean="0"/>
              <a:pPr/>
              <a:t>1/23/2011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B8330CB-DC46-4058-9A28-DC783CAE14EC}"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A27D0FE-9BBF-4ED1-B31D-7C746D7CFE64}" type="datetimeFigureOut">
              <a:rPr lang="en-US" smtClean="0"/>
              <a:pPr/>
              <a:t>1/23/2011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B8330CB-DC46-4058-9A28-DC783CAE14EC}"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Royalty-Free (RF) Clipart Illustration of a Warrior Standing Before A Mayan King"/>
          <p:cNvPicPr>
            <a:picLocks noChangeAspect="1" noChangeArrowheads="1"/>
          </p:cNvPicPr>
          <p:nvPr/>
        </p:nvPicPr>
        <p:blipFill>
          <a:blip r:embed="rId3" cstate="print"/>
          <a:srcRect/>
          <a:stretch>
            <a:fillRect/>
          </a:stretch>
        </p:blipFill>
        <p:spPr bwMode="auto">
          <a:xfrm>
            <a:off x="-1" y="0"/>
            <a:ext cx="9144001" cy="6858000"/>
          </a:xfrm>
          <a:prstGeom prst="rect">
            <a:avLst/>
          </a:prstGeom>
          <a:noFill/>
        </p:spPr>
      </p:pic>
      <p:sp>
        <p:nvSpPr>
          <p:cNvPr id="2" name="Title 1"/>
          <p:cNvSpPr>
            <a:spLocks noGrp="1"/>
          </p:cNvSpPr>
          <p:nvPr>
            <p:ph type="ctrTitle"/>
          </p:nvPr>
        </p:nvSpPr>
        <p:spPr>
          <a:xfrm>
            <a:off x="441960" y="5385816"/>
            <a:ext cx="7406640" cy="1472184"/>
          </a:xfrm>
        </p:spPr>
        <p:txBody>
          <a:bodyPr>
            <a:noAutofit/>
          </a:bodyPr>
          <a:lstStyle/>
          <a:p>
            <a:r>
              <a:rPr lang="en-US" sz="6000" b="1" dirty="0" smtClean="0"/>
              <a:t>Burying </a:t>
            </a:r>
            <a:br>
              <a:rPr lang="en-US" sz="6000" b="1" dirty="0" smtClean="0"/>
            </a:br>
            <a:r>
              <a:rPr lang="en-US" sz="6000" b="1" dirty="0" smtClean="0"/>
              <a:t>Our Swords</a:t>
            </a:r>
            <a:endParaRPr lang="en-US" sz="6000" b="1" dirty="0"/>
          </a:p>
        </p:txBody>
      </p:sp>
      <p:sp>
        <p:nvSpPr>
          <p:cNvPr id="3" name="Subtitle 2"/>
          <p:cNvSpPr>
            <a:spLocks noGrp="1"/>
          </p:cNvSpPr>
          <p:nvPr>
            <p:ph type="subTitle" idx="1"/>
          </p:nvPr>
        </p:nvSpPr>
        <p:spPr>
          <a:xfrm>
            <a:off x="6461760" y="6629400"/>
            <a:ext cx="3063240" cy="228600"/>
          </a:xfrm>
        </p:spPr>
        <p:txBody>
          <a:bodyPr>
            <a:normAutofit fontScale="55000" lnSpcReduction="20000"/>
          </a:bodyPr>
          <a:lstStyle/>
          <a:p>
            <a:r>
              <a:rPr lang="en-US" dirty="0" smtClean="0"/>
              <a:t>Kevinhinckley.com</a:t>
            </a:r>
            <a:endParaRPr lang="en-US" dirty="0"/>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p:cNvSpPr>
            <a:spLocks noGrp="1"/>
          </p:cNvSpPr>
          <p:nvPr>
            <p:ph type="sldNum" sz="quarter" idx="12"/>
          </p:nvPr>
        </p:nvSpPr>
        <p:spPr/>
        <p:txBody>
          <a:bodyPr/>
          <a:lstStyle/>
          <a:p>
            <a:pPr>
              <a:defRPr/>
            </a:pPr>
            <a:fld id="{6647DB6B-EE1F-4E32-888B-0798A6864B35}" type="slidenum">
              <a:rPr lang="en-US" smtClean="0"/>
              <a:pPr>
                <a:defRPr/>
              </a:pPr>
              <a:t>10</a:t>
            </a:fld>
            <a:endParaRPr lang="en-US" dirty="0"/>
          </a:p>
        </p:txBody>
      </p:sp>
      <p:sp>
        <p:nvSpPr>
          <p:cNvPr id="16389" name="TextBox 10"/>
          <p:cNvSpPr txBox="1">
            <a:spLocks noChangeArrowheads="1"/>
          </p:cNvSpPr>
          <p:nvPr/>
        </p:nvSpPr>
        <p:spPr bwMode="auto">
          <a:xfrm>
            <a:off x="7467600" y="6581775"/>
            <a:ext cx="1524000" cy="276225"/>
          </a:xfrm>
          <a:prstGeom prst="rect">
            <a:avLst/>
          </a:prstGeom>
          <a:noFill/>
          <a:ln w="9525">
            <a:noFill/>
            <a:miter lim="800000"/>
            <a:headEnd/>
            <a:tailEnd/>
          </a:ln>
        </p:spPr>
        <p:txBody>
          <a:bodyPr wrap="none">
            <a:spAutoFit/>
          </a:bodyPr>
          <a:lstStyle/>
          <a:p>
            <a:r>
              <a:rPr lang="en-US" sz="1200">
                <a:latin typeface="Calibri" pitchFamily="34" charset="0"/>
              </a:rPr>
              <a:t>Kevinhinckleylpc.com</a:t>
            </a:r>
          </a:p>
        </p:txBody>
      </p:sp>
      <p:sp>
        <p:nvSpPr>
          <p:cNvPr id="11" name="TextBox 10"/>
          <p:cNvSpPr txBox="1">
            <a:spLocks noChangeArrowheads="1"/>
          </p:cNvSpPr>
          <p:nvPr/>
        </p:nvSpPr>
        <p:spPr bwMode="auto">
          <a:xfrm>
            <a:off x="609600" y="3440668"/>
            <a:ext cx="1364476" cy="369332"/>
          </a:xfrm>
          <a:prstGeom prst="rect">
            <a:avLst/>
          </a:prstGeom>
          <a:noFill/>
          <a:ln w="9525">
            <a:noFill/>
            <a:miter lim="800000"/>
            <a:headEnd/>
            <a:tailEnd/>
          </a:ln>
        </p:spPr>
        <p:txBody>
          <a:bodyPr wrap="none">
            <a:spAutoFit/>
          </a:bodyPr>
          <a:lstStyle/>
          <a:p>
            <a:r>
              <a:rPr lang="en-US" b="1" dirty="0" smtClean="0">
                <a:solidFill>
                  <a:srgbClr val="FF0000"/>
                </a:solidFill>
              </a:rPr>
              <a:t>Conscious</a:t>
            </a:r>
            <a:endParaRPr lang="en-US" b="1" dirty="0">
              <a:solidFill>
                <a:srgbClr val="FF0000"/>
              </a:solidFill>
            </a:endParaRPr>
          </a:p>
        </p:txBody>
      </p:sp>
      <p:sp>
        <p:nvSpPr>
          <p:cNvPr id="12" name="TextBox 11"/>
          <p:cNvSpPr txBox="1">
            <a:spLocks noChangeArrowheads="1"/>
          </p:cNvSpPr>
          <p:nvPr/>
        </p:nvSpPr>
        <p:spPr bwMode="auto">
          <a:xfrm>
            <a:off x="457200" y="5574268"/>
            <a:ext cx="1697901" cy="369332"/>
          </a:xfrm>
          <a:prstGeom prst="rect">
            <a:avLst/>
          </a:prstGeom>
          <a:noFill/>
          <a:ln w="9525">
            <a:noFill/>
            <a:miter lim="800000"/>
            <a:headEnd/>
            <a:tailEnd/>
          </a:ln>
        </p:spPr>
        <p:txBody>
          <a:bodyPr wrap="none">
            <a:spAutoFit/>
          </a:bodyPr>
          <a:lstStyle/>
          <a:p>
            <a:r>
              <a:rPr lang="en-US" b="1" dirty="0" smtClean="0">
                <a:solidFill>
                  <a:srgbClr val="FF0000"/>
                </a:solidFill>
              </a:rPr>
              <a:t>Unconscious</a:t>
            </a:r>
            <a:r>
              <a:rPr lang="en-US" dirty="0" smtClean="0">
                <a:solidFill>
                  <a:srgbClr val="FF0000"/>
                </a:solidFill>
              </a:rPr>
              <a:t> </a:t>
            </a:r>
            <a:endParaRPr lang="en-US" dirty="0">
              <a:solidFill>
                <a:srgbClr val="FF0000"/>
              </a:solidFill>
            </a:endParaRPr>
          </a:p>
        </p:txBody>
      </p:sp>
      <p:graphicFrame>
        <p:nvGraphicFramePr>
          <p:cNvPr id="19" name="Table 18"/>
          <p:cNvGraphicFramePr>
            <a:graphicFrameLocks noGrp="1"/>
          </p:cNvGraphicFramePr>
          <p:nvPr/>
        </p:nvGraphicFramePr>
        <p:xfrm>
          <a:off x="2514600" y="2819400"/>
          <a:ext cx="6096000" cy="3962400"/>
        </p:xfrm>
        <a:graphic>
          <a:graphicData uri="http://schemas.openxmlformats.org/drawingml/2006/table">
            <a:tbl>
              <a:tblPr firstRow="1" bandRow="1">
                <a:tableStyleId>{5C22544A-7EE6-4342-B048-85BDC9FD1C3A}</a:tableStyleId>
              </a:tblPr>
              <a:tblGrid>
                <a:gridCol w="3048000"/>
                <a:gridCol w="3048000"/>
              </a:tblGrid>
              <a:tr h="1981200">
                <a:tc>
                  <a:txBody>
                    <a:bodyPr/>
                    <a:lstStyle/>
                    <a:p>
                      <a:endParaRPr lang="en-US" dirty="0" smtClean="0"/>
                    </a:p>
                    <a:p>
                      <a:endParaRPr lang="en-US" dirty="0" smtClean="0"/>
                    </a:p>
                    <a:p>
                      <a:r>
                        <a:rPr lang="en-US" dirty="0" smtClean="0">
                          <a:latin typeface="Copperplate Gothic Bold" pitchFamily="34" charset="0"/>
                        </a:rPr>
                        <a:t>Basic Wants</a:t>
                      </a:r>
                      <a:r>
                        <a:rPr lang="en-US" baseline="0" dirty="0" smtClean="0">
                          <a:latin typeface="Copperplate Gothic Bold" pitchFamily="34" charset="0"/>
                        </a:rPr>
                        <a:t> and needs</a:t>
                      </a:r>
                      <a:endParaRPr lang="en-US" dirty="0" smtClean="0">
                        <a:latin typeface="Copperplate Gothic Bold" pitchFamily="34" charset="0"/>
                      </a:endParaRPr>
                    </a:p>
                  </a:txBody>
                  <a:tcPr>
                    <a:lnL w="57150" cap="flat" cmpd="sng" algn="ctr">
                      <a:solidFill>
                        <a:schemeClr val="tx2">
                          <a:lumMod val="75000"/>
                        </a:schemeClr>
                      </a:solidFill>
                      <a:prstDash val="solid"/>
                      <a:round/>
                      <a:headEnd type="none" w="med" len="med"/>
                      <a:tailEnd type="none" w="med" len="med"/>
                    </a:lnL>
                    <a:lnR w="57150" cap="flat" cmpd="sng" algn="ctr">
                      <a:solidFill>
                        <a:schemeClr val="tx2">
                          <a:lumMod val="75000"/>
                        </a:schemeClr>
                      </a:solidFill>
                      <a:prstDash val="solid"/>
                      <a:round/>
                      <a:headEnd type="none" w="med" len="med"/>
                      <a:tailEnd type="none" w="med" len="med"/>
                    </a:lnR>
                    <a:lnT w="57150" cap="flat" cmpd="sng" algn="ctr">
                      <a:solidFill>
                        <a:schemeClr val="tx2">
                          <a:lumMod val="75000"/>
                        </a:schemeClr>
                      </a:solidFill>
                      <a:prstDash val="solid"/>
                      <a:round/>
                      <a:headEnd type="none" w="med" len="med"/>
                      <a:tailEnd type="none" w="med" len="med"/>
                    </a:lnT>
                    <a:lnB w="5715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US" dirty="0" smtClean="0"/>
                    </a:p>
                    <a:p>
                      <a:endParaRPr lang="en-US" dirty="0" smtClean="0"/>
                    </a:p>
                    <a:p>
                      <a:r>
                        <a:rPr lang="en-US" dirty="0" smtClean="0">
                          <a:latin typeface="Copperplate Gothic Bold" pitchFamily="34" charset="0"/>
                        </a:rPr>
                        <a:t>Unattainable</a:t>
                      </a:r>
                    </a:p>
                    <a:p>
                      <a:r>
                        <a:rPr lang="en-US" dirty="0" smtClean="0">
                          <a:latin typeface="Copperplate Gothic Bold" pitchFamily="34" charset="0"/>
                        </a:rPr>
                        <a:t>Wish</a:t>
                      </a:r>
                      <a:r>
                        <a:rPr lang="en-US" baseline="0" dirty="0" smtClean="0">
                          <a:latin typeface="Copperplate Gothic Bold" pitchFamily="34" charset="0"/>
                        </a:rPr>
                        <a:t> List</a:t>
                      </a:r>
                      <a:endParaRPr lang="en-US" dirty="0" smtClean="0">
                        <a:latin typeface="Copperplate Gothic Bold" pitchFamily="34" charset="0"/>
                      </a:endParaRPr>
                    </a:p>
                  </a:txBody>
                  <a:tcPr>
                    <a:lnL w="57150" cap="flat" cmpd="sng" algn="ctr">
                      <a:solidFill>
                        <a:schemeClr val="tx2">
                          <a:lumMod val="75000"/>
                        </a:schemeClr>
                      </a:solidFill>
                      <a:prstDash val="solid"/>
                      <a:round/>
                      <a:headEnd type="none" w="med" len="med"/>
                      <a:tailEnd type="none" w="med" len="med"/>
                    </a:lnL>
                    <a:lnR w="57150" cap="flat" cmpd="sng" algn="ctr">
                      <a:solidFill>
                        <a:schemeClr val="tx2">
                          <a:lumMod val="75000"/>
                        </a:schemeClr>
                      </a:solidFill>
                      <a:prstDash val="solid"/>
                      <a:round/>
                      <a:headEnd type="none" w="med" len="med"/>
                      <a:tailEnd type="none" w="med" len="med"/>
                    </a:lnR>
                    <a:lnT w="57150" cap="flat" cmpd="sng" algn="ctr">
                      <a:solidFill>
                        <a:schemeClr val="tx2">
                          <a:lumMod val="75000"/>
                        </a:schemeClr>
                      </a:solidFill>
                      <a:prstDash val="solid"/>
                      <a:round/>
                      <a:headEnd type="none" w="med" len="med"/>
                      <a:tailEnd type="none" w="med" len="med"/>
                    </a:lnT>
                    <a:lnB w="5715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r h="1981200">
                <a:tc>
                  <a:txBody>
                    <a:bodyPr/>
                    <a:lstStyle/>
                    <a:p>
                      <a:endParaRPr lang="en-US" dirty="0" smtClean="0"/>
                    </a:p>
                    <a:p>
                      <a:r>
                        <a:rPr lang="en-US" b="1" dirty="0" smtClean="0">
                          <a:solidFill>
                            <a:schemeClr val="bg1"/>
                          </a:solidFill>
                          <a:latin typeface="Copperplate Gothic Bold" pitchFamily="34" charset="0"/>
                        </a:rPr>
                        <a:t>Internal</a:t>
                      </a:r>
                      <a:r>
                        <a:rPr lang="en-US" b="1" baseline="0" dirty="0" smtClean="0">
                          <a:solidFill>
                            <a:schemeClr val="bg1"/>
                          </a:solidFill>
                          <a:latin typeface="Copperplate Gothic Bold" pitchFamily="34" charset="0"/>
                        </a:rPr>
                        <a:t> Belief System</a:t>
                      </a:r>
                    </a:p>
                  </a:txBody>
                  <a:tcPr>
                    <a:lnL w="57150" cap="flat" cmpd="sng" algn="ctr">
                      <a:solidFill>
                        <a:schemeClr val="tx2">
                          <a:lumMod val="75000"/>
                        </a:schemeClr>
                      </a:solidFill>
                      <a:prstDash val="solid"/>
                      <a:round/>
                      <a:headEnd type="none" w="med" len="med"/>
                      <a:tailEnd type="none" w="med" len="med"/>
                    </a:lnL>
                    <a:lnR w="57150" cap="flat" cmpd="sng" algn="ctr">
                      <a:solidFill>
                        <a:schemeClr val="tx2">
                          <a:lumMod val="75000"/>
                        </a:schemeClr>
                      </a:solidFill>
                      <a:prstDash val="solid"/>
                      <a:round/>
                      <a:headEnd type="none" w="med" len="med"/>
                      <a:tailEnd type="none" w="med" len="med"/>
                    </a:lnR>
                    <a:lnT w="57150" cap="flat" cmpd="sng" algn="ctr">
                      <a:solidFill>
                        <a:schemeClr val="tx2">
                          <a:lumMod val="75000"/>
                        </a:schemeClr>
                      </a:solidFill>
                      <a:prstDash val="solid"/>
                      <a:round/>
                      <a:headEnd type="none" w="med" len="med"/>
                      <a:tailEnd type="none" w="med" len="med"/>
                    </a:lnT>
                    <a:lnB w="5715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US" dirty="0" smtClean="0"/>
                    </a:p>
                    <a:p>
                      <a:r>
                        <a:rPr lang="en-US" sz="1800" b="1" dirty="0" smtClean="0">
                          <a:solidFill>
                            <a:schemeClr val="bg1"/>
                          </a:solidFill>
                          <a:latin typeface="Copperplate Gothic Bold" pitchFamily="34" charset="0"/>
                        </a:rPr>
                        <a:t>Unexpected</a:t>
                      </a:r>
                    </a:p>
                    <a:p>
                      <a:r>
                        <a:rPr lang="en-US" sz="1800" b="1" dirty="0" smtClean="0">
                          <a:solidFill>
                            <a:schemeClr val="bg1"/>
                          </a:solidFill>
                          <a:latin typeface="Copperplate Gothic Bold" pitchFamily="34" charset="0"/>
                        </a:rPr>
                        <a:t>Emotional</a:t>
                      </a:r>
                    </a:p>
                    <a:p>
                      <a:r>
                        <a:rPr lang="en-US" sz="1800" b="1" dirty="0" smtClean="0">
                          <a:solidFill>
                            <a:schemeClr val="bg1"/>
                          </a:solidFill>
                          <a:latin typeface="Copperplate Gothic Bold" pitchFamily="34" charset="0"/>
                        </a:rPr>
                        <a:t>Reactions</a:t>
                      </a:r>
                      <a:endParaRPr lang="en-US" sz="1800" b="1" dirty="0">
                        <a:solidFill>
                          <a:schemeClr val="bg1"/>
                        </a:solidFill>
                        <a:latin typeface="Copperplate Gothic Bold" pitchFamily="34" charset="0"/>
                      </a:endParaRPr>
                    </a:p>
                  </a:txBody>
                  <a:tcPr>
                    <a:lnL w="57150" cap="flat" cmpd="sng" algn="ctr">
                      <a:solidFill>
                        <a:schemeClr val="tx2">
                          <a:lumMod val="75000"/>
                        </a:schemeClr>
                      </a:solidFill>
                      <a:prstDash val="solid"/>
                      <a:round/>
                      <a:headEnd type="none" w="med" len="med"/>
                      <a:tailEnd type="none" w="med" len="med"/>
                    </a:lnL>
                    <a:lnR w="57150" cap="flat" cmpd="sng" algn="ctr">
                      <a:solidFill>
                        <a:schemeClr val="tx2">
                          <a:lumMod val="75000"/>
                        </a:schemeClr>
                      </a:solidFill>
                      <a:prstDash val="solid"/>
                      <a:round/>
                      <a:headEnd type="none" w="med" len="med"/>
                      <a:tailEnd type="none" w="med" len="med"/>
                    </a:lnR>
                    <a:lnT w="57150" cap="flat" cmpd="sng" algn="ctr">
                      <a:solidFill>
                        <a:schemeClr val="tx2">
                          <a:lumMod val="75000"/>
                        </a:schemeClr>
                      </a:solidFill>
                      <a:prstDash val="solid"/>
                      <a:round/>
                      <a:headEnd type="none" w="med" len="med"/>
                      <a:tailEnd type="none" w="med" len="med"/>
                    </a:lnT>
                    <a:lnB w="5715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bl>
          </a:graphicData>
        </a:graphic>
      </p:graphicFrame>
      <p:sp>
        <p:nvSpPr>
          <p:cNvPr id="16" name="TextBox 15"/>
          <p:cNvSpPr txBox="1">
            <a:spLocks noChangeArrowheads="1"/>
          </p:cNvSpPr>
          <p:nvPr/>
        </p:nvSpPr>
        <p:spPr bwMode="auto">
          <a:xfrm>
            <a:off x="3429000" y="2297668"/>
            <a:ext cx="1385187" cy="369332"/>
          </a:xfrm>
          <a:prstGeom prst="rect">
            <a:avLst/>
          </a:prstGeom>
          <a:noFill/>
          <a:ln w="9525">
            <a:noFill/>
            <a:miter lim="800000"/>
            <a:headEnd/>
            <a:tailEnd/>
          </a:ln>
        </p:spPr>
        <p:txBody>
          <a:bodyPr wrap="none">
            <a:spAutoFit/>
          </a:bodyPr>
          <a:lstStyle/>
          <a:p>
            <a:r>
              <a:rPr lang="en-US" b="1" u="sng" dirty="0" smtClean="0">
                <a:solidFill>
                  <a:srgbClr val="00B0F0"/>
                </a:solidFill>
                <a:latin typeface="Copperplate Gothic Bold" pitchFamily="34" charset="0"/>
              </a:rPr>
              <a:t>Realistic</a:t>
            </a:r>
            <a:endParaRPr lang="en-US" b="1" u="sng" dirty="0">
              <a:solidFill>
                <a:srgbClr val="00B050"/>
              </a:solidFill>
            </a:endParaRPr>
          </a:p>
        </p:txBody>
      </p:sp>
      <p:sp>
        <p:nvSpPr>
          <p:cNvPr id="20" name="TextBox 19"/>
          <p:cNvSpPr txBox="1">
            <a:spLocks noChangeArrowheads="1"/>
          </p:cNvSpPr>
          <p:nvPr/>
        </p:nvSpPr>
        <p:spPr bwMode="auto">
          <a:xfrm>
            <a:off x="6248400" y="2297668"/>
            <a:ext cx="1715854" cy="369332"/>
          </a:xfrm>
          <a:prstGeom prst="rect">
            <a:avLst/>
          </a:prstGeom>
          <a:noFill/>
          <a:ln w="9525">
            <a:noFill/>
            <a:miter lim="800000"/>
            <a:headEnd/>
            <a:tailEnd/>
          </a:ln>
        </p:spPr>
        <p:txBody>
          <a:bodyPr wrap="none">
            <a:spAutoFit/>
          </a:bodyPr>
          <a:lstStyle/>
          <a:p>
            <a:r>
              <a:rPr lang="en-US" b="1" u="sng" dirty="0" smtClean="0">
                <a:solidFill>
                  <a:srgbClr val="FF0000"/>
                </a:solidFill>
                <a:latin typeface="Copperplate Gothic Bold" pitchFamily="34" charset="0"/>
              </a:rPr>
              <a:t>Unrealistic</a:t>
            </a:r>
            <a:endParaRPr lang="en-US" b="1" u="sng" dirty="0">
              <a:solidFill>
                <a:srgbClr val="FF0000"/>
              </a:solidFill>
            </a:endParaRPr>
          </a:p>
        </p:txBody>
      </p:sp>
      <p:sp>
        <p:nvSpPr>
          <p:cNvPr id="18" name="TextBox 17"/>
          <p:cNvSpPr txBox="1"/>
          <p:nvPr/>
        </p:nvSpPr>
        <p:spPr>
          <a:xfrm>
            <a:off x="2479996" y="511314"/>
            <a:ext cx="6664004" cy="830997"/>
          </a:xfrm>
          <a:prstGeom prst="rect">
            <a:avLst/>
          </a:prstGeom>
          <a:noFill/>
        </p:spPr>
        <p:txBody>
          <a:bodyPr wrap="none" rtlCol="0">
            <a:spAutoFit/>
          </a:bodyPr>
          <a:lstStyle/>
          <a:p>
            <a:r>
              <a:rPr lang="en-US" sz="4800" b="1" dirty="0" smtClean="0">
                <a:solidFill>
                  <a:srgbClr val="00B050"/>
                </a:solidFill>
                <a:effectLst>
                  <a:outerShdw blurRad="38100" dist="38100" dir="2700000" algn="tl">
                    <a:srgbClr val="000000">
                      <a:alpha val="43137"/>
                    </a:srgbClr>
                  </a:outerShdw>
                </a:effectLst>
                <a:latin typeface="Papyrus" pitchFamily="66" charset="0"/>
              </a:rPr>
              <a:t>Relationship</a:t>
            </a:r>
            <a:r>
              <a:rPr lang="en-US" sz="4000" b="1" dirty="0" smtClean="0">
                <a:solidFill>
                  <a:srgbClr val="00B050"/>
                </a:solidFill>
                <a:effectLst>
                  <a:outerShdw blurRad="38100" dist="38100" dir="2700000" algn="tl">
                    <a:srgbClr val="000000">
                      <a:alpha val="43137"/>
                    </a:srgbClr>
                  </a:outerShdw>
                </a:effectLst>
                <a:latin typeface="Papyrus" pitchFamily="66" charset="0"/>
              </a:rPr>
              <a:t> Expectations</a:t>
            </a:r>
            <a:endParaRPr lang="en-US" sz="4000" b="1" dirty="0">
              <a:solidFill>
                <a:srgbClr val="00B050"/>
              </a:solidFill>
              <a:effectLst>
                <a:outerShdw blurRad="38100" dist="38100" dir="2700000" algn="tl">
                  <a:srgbClr val="000000">
                    <a:alpha val="43137"/>
                  </a:srgbClr>
                </a:outerShdw>
              </a:effectLst>
              <a:latin typeface="Papyrus" pitchFamily="66" charset="0"/>
            </a:endParaRPr>
          </a:p>
        </p:txBody>
      </p:sp>
      <p:pic>
        <p:nvPicPr>
          <p:cNvPr id="2050" name="Picture 2" descr="http://www.thefairlist.com/article_paginations/0000/0027/couple-talking.jpg?1254458288"/>
          <p:cNvPicPr>
            <a:picLocks noChangeAspect="1" noChangeArrowheads="1"/>
          </p:cNvPicPr>
          <p:nvPr/>
        </p:nvPicPr>
        <p:blipFill>
          <a:blip r:embed="rId3" cstate="print"/>
          <a:srcRect/>
          <a:stretch>
            <a:fillRect/>
          </a:stretch>
        </p:blipFill>
        <p:spPr bwMode="auto">
          <a:xfrm>
            <a:off x="76200" y="76200"/>
            <a:ext cx="2442451" cy="1752600"/>
          </a:xfrm>
          <a:prstGeom prst="rect">
            <a:avLst/>
          </a:prstGeom>
          <a:noFill/>
        </p:spPr>
      </p:pic>
      <p:pic>
        <p:nvPicPr>
          <p:cNvPr id="2052" name="Picture 4" descr="http://www.thephonecoach.com/images/frustrated1.jpg"/>
          <p:cNvPicPr>
            <a:picLocks noChangeAspect="1" noChangeArrowheads="1"/>
          </p:cNvPicPr>
          <p:nvPr/>
        </p:nvPicPr>
        <p:blipFill>
          <a:blip r:embed="rId4" cstate="print"/>
          <a:srcRect/>
          <a:stretch>
            <a:fillRect/>
          </a:stretch>
        </p:blipFill>
        <p:spPr bwMode="auto">
          <a:xfrm>
            <a:off x="7315200" y="3886200"/>
            <a:ext cx="1219200" cy="1724988"/>
          </a:xfrm>
          <a:prstGeom prst="rect">
            <a:avLst/>
          </a:prstGeom>
          <a:noFill/>
        </p:spPr>
      </p:pic>
      <p:sp>
        <p:nvSpPr>
          <p:cNvPr id="15" name="Rectangle 14"/>
          <p:cNvSpPr/>
          <p:nvPr/>
        </p:nvSpPr>
        <p:spPr>
          <a:xfrm>
            <a:off x="5562600" y="2667000"/>
            <a:ext cx="3352800" cy="419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0.70"/>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1000" fill="hold"/>
                                        <p:tgtEl>
                                          <p:spTgt spid="16"/>
                                        </p:tgtEl>
                                        <p:attrNameLst>
                                          <p:attrName>ppt_w</p:attrName>
                                        </p:attrNameLst>
                                      </p:cBhvr>
                                      <p:tavLst>
                                        <p:tav tm="0">
                                          <p:val>
                                            <p:strVal val="#ppt_w*0.70"/>
                                          </p:val>
                                        </p:tav>
                                        <p:tav tm="100000">
                                          <p:val>
                                            <p:strVal val="#ppt_w"/>
                                          </p:val>
                                        </p:tav>
                                      </p:tavLst>
                                    </p:anim>
                                    <p:anim calcmode="lin" valueType="num">
                                      <p:cBhvr>
                                        <p:cTn id="22" dur="1000" fill="hold"/>
                                        <p:tgtEl>
                                          <p:spTgt spid="16"/>
                                        </p:tgtEl>
                                        <p:attrNameLst>
                                          <p:attrName>ppt_h</p:attrName>
                                        </p:attrNameLst>
                                      </p:cBhvr>
                                      <p:tavLst>
                                        <p:tav tm="0">
                                          <p:val>
                                            <p:strVal val="#ppt_h"/>
                                          </p:val>
                                        </p:tav>
                                        <p:tav tm="100000">
                                          <p:val>
                                            <p:strVal val="#ppt_h"/>
                                          </p:val>
                                        </p:tav>
                                      </p:tavLst>
                                    </p:anim>
                                    <p:animEffect transition="in" filter="fade">
                                      <p:cBhvr>
                                        <p:cTn id="23" dur="10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1000" fill="hold"/>
                                        <p:tgtEl>
                                          <p:spTgt spid="19"/>
                                        </p:tgtEl>
                                        <p:attrNameLst>
                                          <p:attrName>ppt_w</p:attrName>
                                        </p:attrNameLst>
                                      </p:cBhvr>
                                      <p:tavLst>
                                        <p:tav tm="0">
                                          <p:val>
                                            <p:strVal val="#ppt_w*0.70"/>
                                          </p:val>
                                        </p:tav>
                                        <p:tav tm="100000">
                                          <p:val>
                                            <p:strVal val="#ppt_w"/>
                                          </p:val>
                                        </p:tav>
                                      </p:tavLst>
                                    </p:anim>
                                    <p:anim calcmode="lin" valueType="num">
                                      <p:cBhvr>
                                        <p:cTn id="29" dur="1000" fill="hold"/>
                                        <p:tgtEl>
                                          <p:spTgt spid="19"/>
                                        </p:tgtEl>
                                        <p:attrNameLst>
                                          <p:attrName>ppt_h</p:attrName>
                                        </p:attrNameLst>
                                      </p:cBhvr>
                                      <p:tavLst>
                                        <p:tav tm="0">
                                          <p:val>
                                            <p:strVal val="#ppt_h"/>
                                          </p:val>
                                        </p:tav>
                                        <p:tav tm="100000">
                                          <p:val>
                                            <p:strVal val="#ppt_h"/>
                                          </p:val>
                                        </p:tav>
                                      </p:tavLst>
                                    </p:anim>
                                    <p:animEffect transition="in" filter="fade">
                                      <p:cBhvr>
                                        <p:cTn id="30" dur="10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1000" fill="hold"/>
                                        <p:tgtEl>
                                          <p:spTgt spid="20"/>
                                        </p:tgtEl>
                                        <p:attrNameLst>
                                          <p:attrName>ppt_w</p:attrName>
                                        </p:attrNameLst>
                                      </p:cBhvr>
                                      <p:tavLst>
                                        <p:tav tm="0">
                                          <p:val>
                                            <p:strVal val="#ppt_w*0.70"/>
                                          </p:val>
                                        </p:tav>
                                        <p:tav tm="100000">
                                          <p:val>
                                            <p:strVal val="#ppt_w"/>
                                          </p:val>
                                        </p:tav>
                                      </p:tavLst>
                                    </p:anim>
                                    <p:anim calcmode="lin" valueType="num">
                                      <p:cBhvr>
                                        <p:cTn id="36" dur="1000" fill="hold"/>
                                        <p:tgtEl>
                                          <p:spTgt spid="20"/>
                                        </p:tgtEl>
                                        <p:attrNameLst>
                                          <p:attrName>ppt_h</p:attrName>
                                        </p:attrNameLst>
                                      </p:cBhvr>
                                      <p:tavLst>
                                        <p:tav tm="0">
                                          <p:val>
                                            <p:strVal val="#ppt_h"/>
                                          </p:val>
                                        </p:tav>
                                        <p:tav tm="100000">
                                          <p:val>
                                            <p:strVal val="#ppt_h"/>
                                          </p:val>
                                        </p:tav>
                                      </p:tavLst>
                                    </p:anim>
                                    <p:animEffect transition="in" filter="fade">
                                      <p:cBhvr>
                                        <p:cTn id="37" dur="1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xit" presetSubtype="1" fill="hold" grpId="0" nodeType="clickEffect">
                                  <p:stCondLst>
                                    <p:cond delay="0"/>
                                  </p:stCondLst>
                                  <p:childTnLst>
                                    <p:animEffect transition="out" filter="wipe(up)">
                                      <p:cBhvr>
                                        <p:cTn id="41" dur="3000"/>
                                        <p:tgtEl>
                                          <p:spTgt spid="15"/>
                                        </p:tgtEl>
                                      </p:cBhvr>
                                    </p:animEffect>
                                    <p:set>
                                      <p:cBhvr>
                                        <p:cTn id="42" dur="1" fill="hold">
                                          <p:stCondLst>
                                            <p:cond delay="2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P spid="20"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pPr eaLnBrk="1" fontAlgn="auto" hangingPunct="1">
              <a:spcAft>
                <a:spcPts val="0"/>
              </a:spcAft>
              <a:defRPr/>
            </a:pPr>
            <a:r>
              <a:rPr lang="en-US" dirty="0" smtClean="0"/>
              <a:t>For instance, Sisters…</a:t>
            </a:r>
          </a:p>
        </p:txBody>
      </p:sp>
      <p:sp>
        <p:nvSpPr>
          <p:cNvPr id="3" name="Content Placeholder 2"/>
          <p:cNvSpPr>
            <a:spLocks noGrp="1"/>
          </p:cNvSpPr>
          <p:nvPr>
            <p:ph idx="1"/>
          </p:nvPr>
        </p:nvSpPr>
        <p:spPr>
          <a:xfrm>
            <a:off x="152400" y="1630363"/>
            <a:ext cx="4495800" cy="4389437"/>
          </a:xfrm>
          <a:solidFill>
            <a:schemeClr val="bg1"/>
          </a:solidFill>
        </p:spPr>
        <p:txBody>
          <a:bodyPr>
            <a:normAutofit fontScale="70000" lnSpcReduction="20000"/>
          </a:bodyPr>
          <a:lstStyle/>
          <a:p>
            <a:pPr eaLnBrk="1" hangingPunct="1">
              <a:buFont typeface="Wingdings 2" pitchFamily="18" charset="2"/>
              <a:buNone/>
            </a:pPr>
            <a:r>
              <a:rPr lang="en-US" dirty="0" smtClean="0">
                <a:solidFill>
                  <a:srgbClr val="7030A0"/>
                </a:solidFill>
              </a:rPr>
              <a:t>The male brain is not attuned to look for nuances in communication.</a:t>
            </a:r>
          </a:p>
          <a:p>
            <a:pPr eaLnBrk="1" hangingPunct="1">
              <a:buFont typeface="Wingdings 2" pitchFamily="18" charset="2"/>
              <a:buNone/>
            </a:pPr>
            <a:r>
              <a:rPr lang="en-US" dirty="0" smtClean="0">
                <a:solidFill>
                  <a:srgbClr val="7030A0"/>
                </a:solidFill>
              </a:rPr>
              <a:t>If there’s something you want, you must tell us-clearly!</a:t>
            </a:r>
          </a:p>
          <a:p>
            <a:pPr eaLnBrk="1" hangingPunct="1">
              <a:buFont typeface="Wingdings 2" pitchFamily="18" charset="2"/>
              <a:buNone/>
            </a:pPr>
            <a:r>
              <a:rPr lang="en-US" dirty="0" smtClean="0">
                <a:solidFill>
                  <a:srgbClr val="7030A0"/>
                </a:solidFill>
              </a:rPr>
              <a:t>Don’t’ hint.</a:t>
            </a:r>
          </a:p>
          <a:p>
            <a:pPr eaLnBrk="1" hangingPunct="1">
              <a:buFont typeface="Wingdings 2" pitchFamily="18" charset="2"/>
              <a:buNone/>
            </a:pPr>
            <a:r>
              <a:rPr lang="en-US" dirty="0" smtClean="0">
                <a:solidFill>
                  <a:srgbClr val="7030A0"/>
                </a:solidFill>
              </a:rPr>
              <a:t>Don’t craft ‘just the right response’ (you may have to do that for other women, but not for us).</a:t>
            </a:r>
          </a:p>
          <a:p>
            <a:pPr eaLnBrk="1" hangingPunct="1">
              <a:buFont typeface="Wingdings 2" pitchFamily="18" charset="2"/>
              <a:buNone/>
            </a:pPr>
            <a:r>
              <a:rPr lang="en-US" dirty="0" smtClean="0">
                <a:solidFill>
                  <a:srgbClr val="7030A0"/>
                </a:solidFill>
              </a:rPr>
              <a:t>Don’t hope that we’ll finally ‘get it’ without you saying anything. We won’t. </a:t>
            </a:r>
          </a:p>
          <a:p>
            <a:pPr eaLnBrk="1" hangingPunct="1">
              <a:buFont typeface="Wingdings 2" pitchFamily="18" charset="2"/>
              <a:buNone/>
            </a:pPr>
            <a:r>
              <a:rPr lang="en-US" dirty="0" smtClean="0">
                <a:solidFill>
                  <a:srgbClr val="7030A0"/>
                </a:solidFill>
              </a:rPr>
              <a:t>You have to tell us, often more than once, or we miss it!</a:t>
            </a:r>
          </a:p>
          <a:p>
            <a:pPr eaLnBrk="1" hangingPunct="1">
              <a:buFont typeface="Wingdings 2" pitchFamily="18" charset="2"/>
              <a:buNone/>
            </a:pPr>
            <a:endParaRPr lang="en-US" dirty="0" smtClean="0">
              <a:solidFill>
                <a:srgbClr val="7030A0"/>
              </a:solidFill>
            </a:endParaRPr>
          </a:p>
        </p:txBody>
      </p:sp>
      <p:sp>
        <p:nvSpPr>
          <p:cNvPr id="21508" name="AutoShape 2" descr="http://www.worth1000.com/view.asp?entry=143008&amp;display=photoshop"/>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nstantia" pitchFamily="18" charset="0"/>
            </a:endParaRPr>
          </a:p>
        </p:txBody>
      </p:sp>
      <p:sp>
        <p:nvSpPr>
          <p:cNvPr id="21509" name="AutoShape 4" descr="http://www.worth1000.com/view.asp?entry=143008&amp;display=photoshop"/>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nstantia" pitchFamily="18" charset="0"/>
            </a:endParaRPr>
          </a:p>
        </p:txBody>
      </p:sp>
      <p:sp>
        <p:nvSpPr>
          <p:cNvPr id="21510" name="AutoShape 6" descr="http://www.worth1000.com/view.asp?entry=143008&amp;display=photoshop"/>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nstantia" pitchFamily="18" charset="0"/>
            </a:endParaRPr>
          </a:p>
        </p:txBody>
      </p:sp>
      <p:pic>
        <p:nvPicPr>
          <p:cNvPr id="21511" name="Picture 2" descr="http://raccems.files.wordpress.com/2009/04/womenmath1.jpg"/>
          <p:cNvPicPr>
            <a:picLocks noChangeAspect="1" noChangeArrowheads="1"/>
          </p:cNvPicPr>
          <p:nvPr/>
        </p:nvPicPr>
        <p:blipFill>
          <a:blip r:embed="rId3" cstate="print"/>
          <a:srcRect/>
          <a:stretch>
            <a:fillRect/>
          </a:stretch>
        </p:blipFill>
        <p:spPr bwMode="auto">
          <a:xfrm>
            <a:off x="4633913" y="1905000"/>
            <a:ext cx="4433887" cy="4419600"/>
          </a:xfrm>
          <a:prstGeom prst="rect">
            <a:avLst/>
          </a:prstGeom>
          <a:noFill/>
          <a:ln w="9525">
            <a:noFill/>
            <a:miter lim="800000"/>
            <a:headEnd/>
            <a:tailEnd/>
          </a:ln>
        </p:spPr>
      </p:pic>
      <p:sp>
        <p:nvSpPr>
          <p:cNvPr id="8" name="Slide Number Placeholder 7"/>
          <p:cNvSpPr>
            <a:spLocks noGrp="1"/>
          </p:cNvSpPr>
          <p:nvPr>
            <p:ph type="sldNum" sz="quarter" idx="11"/>
          </p:nvPr>
        </p:nvSpPr>
        <p:spPr/>
        <p:txBody>
          <a:bodyPr/>
          <a:lstStyle/>
          <a:p>
            <a:pPr>
              <a:defRPr/>
            </a:pPr>
            <a:fld id="{A5244452-DDC6-4F41-9955-4DD8A15D98CE}" type="slidenum">
              <a:rPr lang="en-US" smtClean="0"/>
              <a:pPr>
                <a:defRPr/>
              </a:pPr>
              <a:t>11</a:t>
            </a:fld>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itle 1"/>
          <p:cNvSpPr>
            <a:spLocks noGrp="1"/>
          </p:cNvSpPr>
          <p:nvPr>
            <p:ph type="title"/>
          </p:nvPr>
        </p:nvSpPr>
        <p:spPr>
          <a:xfrm>
            <a:off x="762000" y="274638"/>
            <a:ext cx="8171688" cy="1143000"/>
          </a:xfrm>
          <a:solidFill>
            <a:schemeClr val="bg1"/>
          </a:solidFill>
        </p:spPr>
        <p:txBody>
          <a:bodyPr>
            <a:normAutofit/>
          </a:bodyPr>
          <a:lstStyle/>
          <a:p>
            <a:pPr eaLnBrk="1" fontAlgn="auto" hangingPunct="1">
              <a:spcAft>
                <a:spcPts val="0"/>
              </a:spcAft>
              <a:defRPr/>
            </a:pPr>
            <a:r>
              <a:rPr lang="en-US" dirty="0" smtClean="0"/>
              <a:t>Sword of Goof Storage</a:t>
            </a:r>
          </a:p>
        </p:txBody>
      </p:sp>
      <p:sp>
        <p:nvSpPr>
          <p:cNvPr id="3" name="Content Placeholder 2"/>
          <p:cNvSpPr>
            <a:spLocks noGrp="1"/>
          </p:cNvSpPr>
          <p:nvPr>
            <p:ph idx="1"/>
          </p:nvPr>
        </p:nvSpPr>
        <p:spPr>
          <a:xfrm>
            <a:off x="76200" y="2163763"/>
            <a:ext cx="3962400" cy="4389437"/>
          </a:xfrm>
          <a:solidFill>
            <a:schemeClr val="bg1"/>
          </a:solidFill>
        </p:spPr>
        <p:txBody>
          <a:bodyPr/>
          <a:lstStyle/>
          <a:p>
            <a:pPr eaLnBrk="1" hangingPunct="1">
              <a:buFont typeface="Wingdings 2" pitchFamily="18" charset="2"/>
              <a:buNone/>
            </a:pPr>
            <a:r>
              <a:rPr lang="en-US" dirty="0" smtClean="0">
                <a:solidFill>
                  <a:srgbClr val="7030A0"/>
                </a:solidFill>
              </a:rPr>
              <a:t>Storing up memories of past goofs and </a:t>
            </a:r>
            <a:r>
              <a:rPr lang="en-US" dirty="0" err="1" smtClean="0">
                <a:solidFill>
                  <a:srgbClr val="7030A0"/>
                </a:solidFill>
              </a:rPr>
              <a:t>stupids</a:t>
            </a:r>
            <a:endParaRPr lang="en-US" dirty="0" smtClean="0">
              <a:solidFill>
                <a:srgbClr val="7030A0"/>
              </a:solidFill>
            </a:endParaRPr>
          </a:p>
        </p:txBody>
      </p:sp>
      <p:sp>
        <p:nvSpPr>
          <p:cNvPr id="19460" name="AutoShape 2" descr="http://www.worth1000.com/view.asp?entry=143008&amp;display=photoshop"/>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nstantia" pitchFamily="18" charset="0"/>
            </a:endParaRPr>
          </a:p>
        </p:txBody>
      </p:sp>
      <p:sp>
        <p:nvSpPr>
          <p:cNvPr id="19461" name="AutoShape 4" descr="http://www.worth1000.com/view.asp?entry=143008&amp;display=photoshop"/>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nstantia" pitchFamily="18" charset="0"/>
            </a:endParaRPr>
          </a:p>
        </p:txBody>
      </p:sp>
      <p:sp>
        <p:nvSpPr>
          <p:cNvPr id="19462" name="AutoShape 6" descr="http://www.worth1000.com/view.asp?entry=143008&amp;display=photoshop"/>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nstantia" pitchFamily="18" charset="0"/>
            </a:endParaRPr>
          </a:p>
        </p:txBody>
      </p:sp>
      <p:pic>
        <p:nvPicPr>
          <p:cNvPr id="6146" name="Picture 2" descr="http://www.gildedlilee.com/wp-content/uploads/2009/03/scrapbook_old.jpg"/>
          <p:cNvPicPr>
            <a:picLocks noChangeAspect="1" noChangeArrowheads="1"/>
          </p:cNvPicPr>
          <p:nvPr/>
        </p:nvPicPr>
        <p:blipFill>
          <a:blip r:embed="rId3" cstate="print"/>
          <a:srcRect/>
          <a:stretch>
            <a:fillRect/>
          </a:stretch>
        </p:blipFill>
        <p:spPr bwMode="auto">
          <a:xfrm>
            <a:off x="4200888" y="1371600"/>
            <a:ext cx="4943112" cy="3962399"/>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4724400" cy="5181600"/>
          </a:xfrm>
          <a:solidFill>
            <a:schemeClr val="bg1"/>
          </a:solidFill>
        </p:spPr>
        <p:txBody>
          <a:bodyPr>
            <a:normAutofit fontScale="70000" lnSpcReduction="20000"/>
          </a:bodyPr>
          <a:lstStyle/>
          <a:p>
            <a:pPr marL="365760" indent="-283464" eaLnBrk="1" fontAlgn="auto" hangingPunct="1">
              <a:spcAft>
                <a:spcPts val="0"/>
              </a:spcAft>
              <a:buFont typeface="Wingdings 2"/>
              <a:buNone/>
              <a:defRPr/>
            </a:pPr>
            <a:endParaRPr lang="en-US" dirty="0" smtClean="0"/>
          </a:p>
          <a:p>
            <a:pPr marL="365760" indent="-283464" eaLnBrk="1" fontAlgn="auto" hangingPunct="1">
              <a:spcAft>
                <a:spcPts val="0"/>
              </a:spcAft>
              <a:buFont typeface="Wingdings 2"/>
              <a:buNone/>
              <a:defRPr/>
            </a:pPr>
            <a:r>
              <a:rPr lang="en-US" b="1" i="1" u="sng" dirty="0" smtClean="0">
                <a:solidFill>
                  <a:srgbClr val="C00000"/>
                </a:solidFill>
              </a:rPr>
              <a:t>Elder Marion D. Hanks</a:t>
            </a:r>
            <a:r>
              <a:rPr lang="en-US" b="1" dirty="0" smtClean="0">
                <a:solidFill>
                  <a:srgbClr val="C00000"/>
                </a:solidFill>
              </a:rPr>
              <a:t> </a:t>
            </a:r>
          </a:p>
          <a:p>
            <a:pPr marL="365760" indent="-283464" eaLnBrk="1" fontAlgn="auto" hangingPunct="1">
              <a:spcAft>
                <a:spcPts val="0"/>
              </a:spcAft>
              <a:buFont typeface="Wingdings 2"/>
              <a:buNone/>
              <a:defRPr/>
            </a:pPr>
            <a:r>
              <a:rPr lang="en-US" b="1" dirty="0" smtClean="0">
                <a:solidFill>
                  <a:srgbClr val="C00000"/>
                </a:solidFill>
              </a:rPr>
              <a:t>"The withholding of love </a:t>
            </a:r>
            <a:r>
              <a:rPr lang="en-US" b="1" i="1" dirty="0" smtClean="0">
                <a:solidFill>
                  <a:srgbClr val="C00000"/>
                </a:solidFill>
              </a:rPr>
              <a:t>[holding a grudge] </a:t>
            </a:r>
            <a:r>
              <a:rPr lang="en-US" b="1" dirty="0" smtClean="0">
                <a:solidFill>
                  <a:srgbClr val="C00000"/>
                </a:solidFill>
              </a:rPr>
              <a:t>is the negation of the spirit of Christ, the proof that we never knew him, that for us he lived in vain. </a:t>
            </a:r>
          </a:p>
          <a:p>
            <a:pPr marL="365760" indent="-283464" eaLnBrk="1" fontAlgn="auto" hangingPunct="1">
              <a:spcAft>
                <a:spcPts val="0"/>
              </a:spcAft>
              <a:buFont typeface="Wingdings 2"/>
              <a:buNone/>
              <a:defRPr/>
            </a:pPr>
            <a:r>
              <a:rPr lang="en-US" b="1" dirty="0" smtClean="0">
                <a:solidFill>
                  <a:srgbClr val="C00000"/>
                </a:solidFill>
              </a:rPr>
              <a:t>It means that he suggested nothing in all our thoughts, that he inspired nothing in all our lives, </a:t>
            </a:r>
          </a:p>
          <a:p>
            <a:pPr marL="365760" indent="-283464" eaLnBrk="1" fontAlgn="auto" hangingPunct="1">
              <a:spcAft>
                <a:spcPts val="0"/>
              </a:spcAft>
              <a:buFont typeface="Wingdings 2"/>
              <a:buNone/>
              <a:defRPr/>
            </a:pPr>
            <a:r>
              <a:rPr lang="en-US" b="1" dirty="0" smtClean="0">
                <a:solidFill>
                  <a:srgbClr val="C00000"/>
                </a:solidFill>
              </a:rPr>
              <a:t>that we were not once near enough to him </a:t>
            </a:r>
            <a:r>
              <a:rPr lang="en-US" b="1" i="1" u="sng" dirty="0" smtClean="0">
                <a:solidFill>
                  <a:srgbClr val="C00000"/>
                </a:solidFill>
              </a:rPr>
              <a:t>to be seized with the spell of his compassion for the world</a:t>
            </a:r>
            <a:r>
              <a:rPr lang="en-US" b="1" dirty="0" smtClean="0">
                <a:solidFill>
                  <a:srgbClr val="C00000"/>
                </a:solidFill>
              </a:rPr>
              <a:t>." </a:t>
            </a:r>
          </a:p>
          <a:p>
            <a:pPr marL="365760" indent="-283464" eaLnBrk="1" fontAlgn="auto" hangingPunct="1">
              <a:spcAft>
                <a:spcPts val="0"/>
              </a:spcAft>
              <a:buFont typeface="Wingdings 2"/>
              <a:buNone/>
              <a:defRPr/>
            </a:pPr>
            <a:r>
              <a:rPr lang="en-US" sz="1600" i="1" dirty="0" smtClean="0"/>
              <a:t>	</a:t>
            </a:r>
          </a:p>
          <a:p>
            <a:pPr marL="365760" indent="-283464" eaLnBrk="1" fontAlgn="auto" hangingPunct="1">
              <a:spcAft>
                <a:spcPts val="0"/>
              </a:spcAft>
              <a:buFont typeface="Wingdings 2"/>
              <a:buNone/>
              <a:defRPr/>
            </a:pPr>
            <a:r>
              <a:rPr lang="en-US" sz="1600" i="1" dirty="0" smtClean="0">
                <a:solidFill>
                  <a:srgbClr val="C00000"/>
                </a:solidFill>
              </a:rPr>
              <a:t>		FORGIVENESS: THE ULTIMATE FORM OF LOVE</a:t>
            </a:r>
            <a:endParaRPr lang="en-US" sz="1600" i="1" dirty="0">
              <a:solidFill>
                <a:srgbClr val="C00000"/>
              </a:solidFill>
            </a:endParaRPr>
          </a:p>
        </p:txBody>
      </p:sp>
      <p:sp>
        <p:nvSpPr>
          <p:cNvPr id="2" name="Title 1"/>
          <p:cNvSpPr>
            <a:spLocks noGrp="1"/>
          </p:cNvSpPr>
          <p:nvPr>
            <p:ph type="title"/>
          </p:nvPr>
        </p:nvSpPr>
        <p:spPr>
          <a:xfrm>
            <a:off x="1435608" y="274638"/>
            <a:ext cx="7498080" cy="868362"/>
          </a:xfrm>
        </p:spPr>
        <p:txBody>
          <a:bodyPr>
            <a:noAutofit/>
          </a:bodyPr>
          <a:lstStyle/>
          <a:p>
            <a:pPr eaLnBrk="1" fontAlgn="auto" hangingPunct="1">
              <a:spcAft>
                <a:spcPts val="0"/>
              </a:spcAft>
              <a:defRPr/>
            </a:pPr>
            <a:r>
              <a:rPr lang="en-US" sz="6000" b="1" dirty="0" smtClean="0">
                <a:solidFill>
                  <a:schemeClr val="tx2">
                    <a:satMod val="130000"/>
                  </a:schemeClr>
                </a:solidFill>
              </a:rPr>
              <a:t>Brace Yourself…</a:t>
            </a:r>
            <a:endParaRPr lang="en-US" sz="6000" b="1" dirty="0">
              <a:solidFill>
                <a:schemeClr val="tx2">
                  <a:satMod val="130000"/>
                </a:schemeClr>
              </a:solidFill>
            </a:endParaRPr>
          </a:p>
        </p:txBody>
      </p:sp>
      <p:pic>
        <p:nvPicPr>
          <p:cNvPr id="44034" name="Picture 2" descr="http://www.scottcounseling.com/wordpress/wp-content/uploads/2008/12/divorce-300x294.jpg"/>
          <p:cNvPicPr>
            <a:picLocks noChangeAspect="1" noChangeArrowheads="1"/>
          </p:cNvPicPr>
          <p:nvPr/>
        </p:nvPicPr>
        <p:blipFill>
          <a:blip r:embed="rId3" cstate="print"/>
          <a:srcRect/>
          <a:stretch>
            <a:fillRect/>
          </a:stretch>
        </p:blipFill>
        <p:spPr bwMode="auto">
          <a:xfrm>
            <a:off x="4876800" y="1600200"/>
            <a:ext cx="4121150" cy="4038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Elder F. Enzio Busche</a:t>
            </a:r>
          </a:p>
        </p:txBody>
      </p:sp>
      <p:sp>
        <p:nvSpPr>
          <p:cNvPr id="3" name="Content Placeholder 2"/>
          <p:cNvSpPr>
            <a:spLocks noGrp="1"/>
          </p:cNvSpPr>
          <p:nvPr>
            <p:ph sz="quarter" idx="1"/>
          </p:nvPr>
        </p:nvSpPr>
        <p:spPr>
          <a:xfrm>
            <a:off x="304800" y="1600200"/>
            <a:ext cx="4800600" cy="4572000"/>
          </a:xfrm>
        </p:spPr>
        <p:txBody>
          <a:bodyPr/>
          <a:lstStyle/>
          <a:p>
            <a:pPr>
              <a:buFont typeface="Wingdings 2" pitchFamily="18" charset="2"/>
              <a:buNone/>
            </a:pPr>
            <a:r>
              <a:rPr lang="en-US" sz="3200" smtClean="0"/>
              <a:t>In my humble understanding, it can be said that are only two elements that separate us from the Holy Spirit:</a:t>
            </a:r>
          </a:p>
          <a:p>
            <a:pPr>
              <a:buFont typeface="Wingdings 2" pitchFamily="18" charset="2"/>
              <a:buNone/>
            </a:pPr>
            <a:r>
              <a:rPr lang="en-US" sz="3200" smtClean="0"/>
              <a:t>First, our lack of desire to repent</a:t>
            </a:r>
          </a:p>
          <a:p>
            <a:pPr>
              <a:buFont typeface="Wingdings 2" pitchFamily="18" charset="2"/>
              <a:buNone/>
            </a:pPr>
            <a:r>
              <a:rPr lang="en-US" sz="3200" smtClean="0"/>
              <a:t>Second our lack of desire to forgive</a:t>
            </a:r>
          </a:p>
        </p:txBody>
      </p:sp>
      <p:pic>
        <p:nvPicPr>
          <p:cNvPr id="4" name="Picture 3" descr="iStock_manandwoman_interviewing_edited.jpg"/>
          <p:cNvPicPr>
            <a:picLocks noChangeAspect="1"/>
          </p:cNvPicPr>
          <p:nvPr/>
        </p:nvPicPr>
        <p:blipFill>
          <a:blip r:embed="rId3" cstate="print"/>
          <a:stretch>
            <a:fillRect/>
          </a:stretch>
        </p:blipFill>
        <p:spPr>
          <a:xfrm>
            <a:off x="5410200" y="1444625"/>
            <a:ext cx="3505200" cy="4521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2" descr="http://evvdc.com/wp-content/uploads/2007/03/headache-scream.jpg"/>
          <p:cNvPicPr>
            <a:picLocks noChangeAspect="1" noChangeArrowheads="1"/>
          </p:cNvPicPr>
          <p:nvPr/>
        </p:nvPicPr>
        <p:blipFill>
          <a:blip r:embed="rId3" cstate="print"/>
          <a:srcRect/>
          <a:stretch>
            <a:fillRect/>
          </a:stretch>
        </p:blipFill>
        <p:spPr bwMode="auto">
          <a:xfrm>
            <a:off x="3276600" y="1371600"/>
            <a:ext cx="6019800" cy="4419600"/>
          </a:xfrm>
          <a:prstGeom prst="rect">
            <a:avLst/>
          </a:prstGeom>
          <a:noFill/>
          <a:ln w="9525">
            <a:noFill/>
            <a:miter lim="800000"/>
            <a:headEnd/>
            <a:tailEnd/>
          </a:ln>
        </p:spPr>
      </p:pic>
      <p:sp>
        <p:nvSpPr>
          <p:cNvPr id="2" name="Content Placeholder 1"/>
          <p:cNvSpPr>
            <a:spLocks noGrp="1"/>
          </p:cNvSpPr>
          <p:nvPr>
            <p:ph idx="1"/>
          </p:nvPr>
        </p:nvSpPr>
        <p:spPr>
          <a:xfrm>
            <a:off x="76200" y="1371600"/>
            <a:ext cx="4419600" cy="5181600"/>
          </a:xfrm>
          <a:solidFill>
            <a:schemeClr val="bg1"/>
          </a:solidFill>
        </p:spPr>
        <p:txBody>
          <a:bodyPr>
            <a:normAutofit fontScale="92500" lnSpcReduction="10000"/>
          </a:bodyPr>
          <a:lstStyle/>
          <a:p>
            <a:pPr eaLnBrk="1" hangingPunct="1">
              <a:buFont typeface="Wingdings 3" pitchFamily="18" charset="2"/>
              <a:buNone/>
            </a:pPr>
            <a:r>
              <a:rPr lang="en-US" b="1" dirty="0" smtClean="0">
                <a:solidFill>
                  <a:srgbClr val="00B050"/>
                </a:solidFill>
              </a:rPr>
              <a:t>Do you possess the ability to remove old hurts and injustices from your brain?</a:t>
            </a:r>
          </a:p>
          <a:p>
            <a:pPr eaLnBrk="1" hangingPunct="1">
              <a:buFont typeface="Wingdings 3" pitchFamily="18" charset="2"/>
              <a:buNone/>
            </a:pPr>
            <a:r>
              <a:rPr lang="en-US" b="1" dirty="0" smtClean="0">
                <a:solidFill>
                  <a:srgbClr val="00B050"/>
                </a:solidFill>
              </a:rPr>
              <a:t>Can you, by sheer will power, cause your brain to let go of deeply held grudges?</a:t>
            </a:r>
          </a:p>
          <a:p>
            <a:pPr eaLnBrk="1" hangingPunct="1">
              <a:buFont typeface="Wingdings 3" pitchFamily="18" charset="2"/>
              <a:buNone/>
            </a:pPr>
            <a:r>
              <a:rPr lang="en-US" b="1" dirty="0" smtClean="0">
                <a:solidFill>
                  <a:srgbClr val="00B050"/>
                </a:solidFill>
              </a:rPr>
              <a:t>That, is precisely what the Atonement is for…</a:t>
            </a:r>
          </a:p>
        </p:txBody>
      </p:sp>
      <p:sp>
        <p:nvSpPr>
          <p:cNvPr id="3" name="Title 2"/>
          <p:cNvSpPr>
            <a:spLocks noGrp="1"/>
          </p:cNvSpPr>
          <p:nvPr>
            <p:ph type="title"/>
          </p:nvPr>
        </p:nvSpPr>
        <p:spPr>
          <a:xfrm>
            <a:off x="1066800" y="274638"/>
            <a:ext cx="7866888" cy="1143000"/>
          </a:xfrm>
        </p:spPr>
        <p:txBody>
          <a:bodyPr>
            <a:normAutofit/>
          </a:bodyPr>
          <a:lstStyle/>
          <a:p>
            <a:pPr eaLnBrk="1" fontAlgn="auto" hangingPunct="1">
              <a:spcAft>
                <a:spcPts val="0"/>
              </a:spcAft>
              <a:defRPr/>
            </a:pPr>
            <a:r>
              <a:rPr lang="en-US" sz="6000" dirty="0" smtClean="0">
                <a:solidFill>
                  <a:srgbClr val="00B050"/>
                </a:solidFill>
              </a:rPr>
              <a:t>Question</a:t>
            </a:r>
            <a:endParaRPr lang="en-US" sz="6000" dirty="0">
              <a:solidFill>
                <a:srgbClr val="00B05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476488" cy="1143000"/>
          </a:xfrm>
          <a:solidFill>
            <a:schemeClr val="bg1"/>
          </a:solidFill>
        </p:spPr>
        <p:txBody>
          <a:bodyPr>
            <a:normAutofit/>
          </a:bodyPr>
          <a:lstStyle/>
          <a:p>
            <a:pPr eaLnBrk="1" fontAlgn="auto" hangingPunct="1">
              <a:spcAft>
                <a:spcPts val="0"/>
              </a:spcAft>
              <a:defRPr/>
            </a:pPr>
            <a:r>
              <a:rPr lang="en-US" sz="6000" b="1" dirty="0" smtClean="0"/>
              <a:t>Remember, Ladies</a:t>
            </a:r>
          </a:p>
        </p:txBody>
      </p:sp>
      <p:sp>
        <p:nvSpPr>
          <p:cNvPr id="3" name="Content Placeholder 2"/>
          <p:cNvSpPr>
            <a:spLocks noGrp="1"/>
          </p:cNvSpPr>
          <p:nvPr>
            <p:ph idx="1"/>
          </p:nvPr>
        </p:nvSpPr>
        <p:spPr>
          <a:xfrm>
            <a:off x="76200" y="2163763"/>
            <a:ext cx="3962400" cy="4389437"/>
          </a:xfrm>
          <a:solidFill>
            <a:schemeClr val="bg1"/>
          </a:solidFill>
        </p:spPr>
        <p:txBody>
          <a:bodyPr>
            <a:normAutofit/>
          </a:bodyPr>
          <a:lstStyle/>
          <a:p>
            <a:pPr eaLnBrk="1" hangingPunct="1">
              <a:buFont typeface="Wingdings 2" pitchFamily="18" charset="2"/>
              <a:buNone/>
            </a:pPr>
            <a:r>
              <a:rPr lang="en-US" sz="4000" b="1" dirty="0" smtClean="0">
                <a:solidFill>
                  <a:srgbClr val="7030A0"/>
                </a:solidFill>
              </a:rPr>
              <a:t>Never attribute to malice</a:t>
            </a:r>
          </a:p>
          <a:p>
            <a:pPr eaLnBrk="1" hangingPunct="1">
              <a:buFont typeface="Wingdings 2" pitchFamily="18" charset="2"/>
              <a:buNone/>
            </a:pPr>
            <a:r>
              <a:rPr lang="en-US" sz="4000" b="1" dirty="0" smtClean="0">
                <a:solidFill>
                  <a:srgbClr val="7030A0"/>
                </a:solidFill>
              </a:rPr>
              <a:t>	What is better explained by stupidity…</a:t>
            </a:r>
          </a:p>
        </p:txBody>
      </p:sp>
      <p:sp>
        <p:nvSpPr>
          <p:cNvPr id="19460" name="AutoShape 2" descr="http://www.worth1000.com/view.asp?entry=143008&amp;display=photoshop"/>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nstantia" pitchFamily="18" charset="0"/>
            </a:endParaRPr>
          </a:p>
        </p:txBody>
      </p:sp>
      <p:sp>
        <p:nvSpPr>
          <p:cNvPr id="19461" name="AutoShape 4" descr="http://www.worth1000.com/view.asp?entry=143008&amp;display=photoshop"/>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nstantia" pitchFamily="18" charset="0"/>
            </a:endParaRPr>
          </a:p>
        </p:txBody>
      </p:sp>
      <p:sp>
        <p:nvSpPr>
          <p:cNvPr id="19462" name="AutoShape 6" descr="http://www.worth1000.com/view.asp?entry=143008&amp;display=photoshop"/>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nstantia" pitchFamily="18" charset="0"/>
            </a:endParaRPr>
          </a:p>
        </p:txBody>
      </p:sp>
      <p:pic>
        <p:nvPicPr>
          <p:cNvPr id="13321" name="Picture 9" descr="http://thepirata.com/wp-content/uploads/2008/11/oops_image01.jpg"/>
          <p:cNvPicPr>
            <a:picLocks noChangeAspect="1" noChangeArrowheads="1"/>
          </p:cNvPicPr>
          <p:nvPr/>
        </p:nvPicPr>
        <p:blipFill>
          <a:blip r:embed="rId3" cstate="print"/>
          <a:srcRect/>
          <a:stretch>
            <a:fillRect/>
          </a:stretch>
        </p:blipFill>
        <p:spPr bwMode="auto">
          <a:xfrm>
            <a:off x="4191000" y="2209800"/>
            <a:ext cx="4495800" cy="3581400"/>
          </a:xfrm>
          <a:prstGeom prst="rect">
            <a:avLst/>
          </a:prstGeom>
          <a:ln>
            <a:noFill/>
          </a:ln>
          <a:effectLst>
            <a:outerShdw blurRad="292100" dist="139700" dir="2700000" algn="tl" rotWithShape="0">
              <a:srgbClr val="333333">
                <a:alpha val="65000"/>
              </a:srgbClr>
            </a:outerShdw>
          </a:effectLst>
        </p:spPr>
      </p:pic>
      <p:sp>
        <p:nvSpPr>
          <p:cNvPr id="8" name="Slide Number Placeholder 7"/>
          <p:cNvSpPr>
            <a:spLocks noGrp="1"/>
          </p:cNvSpPr>
          <p:nvPr>
            <p:ph type="sldNum" sz="quarter" idx="11"/>
          </p:nvPr>
        </p:nvSpPr>
        <p:spPr/>
        <p:txBody>
          <a:bodyPr/>
          <a:lstStyle/>
          <a:p>
            <a:pPr>
              <a:defRPr/>
            </a:pPr>
            <a:fld id="{7CD021F7-6167-4595-9F60-8A2483347609}" type="slidenum">
              <a:rPr lang="en-US" smtClean="0"/>
              <a:pPr>
                <a:defRPr/>
              </a:pPr>
              <a:t>16</a:t>
            </a:fld>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200400" y="152400"/>
            <a:ext cx="5791200" cy="1143000"/>
          </a:xfrm>
        </p:spPr>
        <p:txBody>
          <a:bodyPr>
            <a:normAutofit fontScale="90000"/>
          </a:bodyPr>
          <a:lstStyle/>
          <a:p>
            <a:pPr eaLnBrk="1" fontAlgn="auto" hangingPunct="1">
              <a:spcAft>
                <a:spcPts val="0"/>
              </a:spcAft>
              <a:defRPr/>
            </a:pPr>
            <a:r>
              <a:rPr lang="en-US" dirty="0" smtClean="0"/>
              <a:t>Sister from </a:t>
            </a:r>
            <a:br>
              <a:rPr lang="en-US" dirty="0" smtClean="0"/>
            </a:br>
            <a:r>
              <a:rPr lang="en-US" dirty="0" smtClean="0"/>
              <a:t>BYU Education Week</a:t>
            </a:r>
          </a:p>
        </p:txBody>
      </p:sp>
      <p:sp>
        <p:nvSpPr>
          <p:cNvPr id="3" name="Content Placeholder 2"/>
          <p:cNvSpPr>
            <a:spLocks noGrp="1"/>
          </p:cNvSpPr>
          <p:nvPr>
            <p:ph idx="1"/>
          </p:nvPr>
        </p:nvSpPr>
        <p:spPr>
          <a:xfrm>
            <a:off x="457200" y="1295400"/>
            <a:ext cx="7772400" cy="5257800"/>
          </a:xfrm>
          <a:solidFill>
            <a:schemeClr val="bg1"/>
          </a:solidFill>
        </p:spPr>
        <p:txBody>
          <a:bodyPr>
            <a:normAutofit fontScale="92500" lnSpcReduction="10000"/>
          </a:bodyPr>
          <a:lstStyle/>
          <a:p>
            <a:pPr marL="274320" indent="-274320" eaLnBrk="1" fontAlgn="auto" hangingPunct="1">
              <a:spcAft>
                <a:spcPts val="0"/>
              </a:spcAft>
              <a:buFont typeface="Wingdings 2" pitchFamily="18" charset="2"/>
              <a:buNone/>
              <a:defRPr/>
            </a:pPr>
            <a:r>
              <a:rPr lang="en-US" sz="1600" dirty="0" smtClean="0"/>
              <a:t>				I was very anxious to return to my husband as I was filled 			was a increased love and appreciation for him after all I 			had experienced at Ed Week.  I was looking forward to 			throwing myself in his arms and telling him how 				wonderful he was, how much I had missed him, and how 			much I had appreciated his staying home with our 4 				daughters. </a:t>
            </a:r>
          </a:p>
          <a:p>
            <a:pPr marL="274320" indent="-274320" eaLnBrk="1" fontAlgn="auto" hangingPunct="1">
              <a:spcAft>
                <a:spcPts val="0"/>
              </a:spcAft>
              <a:buFont typeface="Wingdings 2" pitchFamily="18" charset="2"/>
              <a:buNone/>
              <a:defRPr/>
            </a:pPr>
            <a:r>
              <a:rPr lang="en-US" sz="1600" dirty="0" smtClean="0"/>
              <a:t>When I drove into my driveway I was greeted by my 4 and 6 year old daughters who ran gleefully up to the truck to give me hugs and tell me they missed me.  It was the perfect greeting, just as I had imagined and anticipated.  They were out there waiting for me because I had left a message 45 minutes before as to when I would be home.  It was a sweet reunion, but I was still anxious to see my husband.  Where was he?  My six year old then informed me that Dad had just barely left to go golfing.  I checked, and sure enough the golf cart was gone. </a:t>
            </a:r>
          </a:p>
          <a:p>
            <a:pPr marL="274320" indent="-274320" eaLnBrk="1" fontAlgn="auto" hangingPunct="1">
              <a:spcAft>
                <a:spcPts val="0"/>
              </a:spcAft>
              <a:buFont typeface="Wingdings 2" pitchFamily="18" charset="2"/>
              <a:buNone/>
              <a:defRPr/>
            </a:pPr>
            <a:r>
              <a:rPr lang="en-US" sz="1600" dirty="0" smtClean="0"/>
              <a:t>My female brain quickly went to work and in a matter of 3 or 4 seconds wondered why in the world he didn't wait to see me.  Was he angry at me?  Hadn't he missed me?  Didn't he care?  Was he resentful that I had been gone for 3 days and was he punishing me for leaving?  ….</a:t>
            </a:r>
          </a:p>
          <a:p>
            <a:pPr marL="274320" indent="-274320" eaLnBrk="1" fontAlgn="auto" hangingPunct="1">
              <a:spcAft>
                <a:spcPts val="0"/>
              </a:spcAft>
              <a:buFont typeface="Wingdings 2" pitchFamily="18" charset="2"/>
              <a:buNone/>
              <a:defRPr/>
            </a:pPr>
            <a:r>
              <a:rPr lang="en-US" sz="1600" dirty="0" smtClean="0"/>
              <a:t>Then, I took a moment to reflect upon what I had learned at Ed Week.  I took a moment to move away from my "perception" of his actions to give him the benefit of a doubt.  I concluded simply that his “Husband Guy" was not out, but rather his "Golf Guy" was.  So, instead of being a little hurt and put out by his timely departure for "greener pastures" I simply decided to do as you advised: </a:t>
            </a:r>
            <a:r>
              <a:rPr lang="en-US" sz="1600" dirty="0" smtClean="0">
                <a:solidFill>
                  <a:srgbClr val="FF0000"/>
                </a:solidFill>
              </a:rPr>
              <a:t>I would not attribute to malice what is better explained by stupidity." </a:t>
            </a:r>
          </a:p>
          <a:p>
            <a:pPr marL="274320" indent="-274320" eaLnBrk="1" fontAlgn="auto" hangingPunct="1">
              <a:spcAft>
                <a:spcPts val="0"/>
              </a:spcAft>
              <a:buFont typeface="Wingdings 2" pitchFamily="18" charset="2"/>
              <a:buNone/>
              <a:defRPr/>
            </a:pPr>
            <a:endParaRPr lang="en-US" dirty="0" smtClean="0"/>
          </a:p>
        </p:txBody>
      </p:sp>
      <p:pic>
        <p:nvPicPr>
          <p:cNvPr id="20484" name="Picture 2" descr="http://www.flatheadbeacon.com/images/uploads/confused-woman1.jpg"/>
          <p:cNvPicPr>
            <a:picLocks noChangeAspect="1" noChangeArrowheads="1"/>
          </p:cNvPicPr>
          <p:nvPr/>
        </p:nvPicPr>
        <p:blipFill>
          <a:blip r:embed="rId3" cstate="print"/>
          <a:srcRect/>
          <a:stretch>
            <a:fillRect/>
          </a:stretch>
        </p:blipFill>
        <p:spPr bwMode="auto">
          <a:xfrm>
            <a:off x="228600" y="228600"/>
            <a:ext cx="2819400" cy="2300288"/>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pPr>
              <a:defRPr/>
            </a:pPr>
            <a:fld id="{BCAD7632-756A-40B7-AF4E-8BC2DF6207A8}" type="slidenum">
              <a:rPr lang="en-US" smtClean="0"/>
              <a:pPr>
                <a:defRPr/>
              </a:pPr>
              <a:t>17</a:t>
            </a:fld>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itle 1"/>
          <p:cNvSpPr>
            <a:spLocks noGrp="1"/>
          </p:cNvSpPr>
          <p:nvPr>
            <p:ph type="title"/>
          </p:nvPr>
        </p:nvSpPr>
        <p:spPr>
          <a:xfrm>
            <a:off x="381000" y="0"/>
            <a:ext cx="7467600" cy="1143000"/>
          </a:xfrm>
          <a:solidFill>
            <a:schemeClr val="bg1"/>
          </a:solidFill>
        </p:spPr>
        <p:txBody>
          <a:bodyPr>
            <a:normAutofit/>
          </a:bodyPr>
          <a:lstStyle/>
          <a:p>
            <a:pPr eaLnBrk="1" fontAlgn="auto" hangingPunct="1">
              <a:spcAft>
                <a:spcPts val="0"/>
              </a:spcAft>
              <a:defRPr/>
            </a:pPr>
            <a:r>
              <a:rPr lang="en-US" dirty="0" smtClean="0"/>
              <a:t>Swords of Silence (Men)</a:t>
            </a:r>
          </a:p>
        </p:txBody>
      </p:sp>
      <p:sp>
        <p:nvSpPr>
          <p:cNvPr id="3" name="Content Placeholder 2"/>
          <p:cNvSpPr>
            <a:spLocks noGrp="1"/>
          </p:cNvSpPr>
          <p:nvPr>
            <p:ph idx="1"/>
          </p:nvPr>
        </p:nvSpPr>
        <p:spPr>
          <a:xfrm>
            <a:off x="152400" y="1219200"/>
            <a:ext cx="4419600" cy="5257800"/>
          </a:xfrm>
          <a:solidFill>
            <a:schemeClr val="bg1"/>
          </a:solidFill>
        </p:spPr>
        <p:txBody>
          <a:bodyPr>
            <a:normAutofit lnSpcReduction="10000"/>
          </a:bodyPr>
          <a:lstStyle/>
          <a:p>
            <a:pPr eaLnBrk="1" hangingPunct="1">
              <a:buFont typeface="Wingdings 2" pitchFamily="18" charset="2"/>
              <a:buNone/>
            </a:pPr>
            <a:r>
              <a:rPr lang="en-US" b="1" dirty="0" smtClean="0">
                <a:solidFill>
                  <a:srgbClr val="7030A0"/>
                </a:solidFill>
              </a:rPr>
              <a:t>During times of distress and uncertainty you want serious cave time.</a:t>
            </a:r>
          </a:p>
          <a:p>
            <a:pPr eaLnBrk="1" hangingPunct="1">
              <a:buFont typeface="Wingdings 2" pitchFamily="18" charset="2"/>
              <a:buNone/>
            </a:pPr>
            <a:r>
              <a:rPr lang="en-US" b="1" dirty="0" smtClean="0">
                <a:solidFill>
                  <a:srgbClr val="7030A0"/>
                </a:solidFill>
              </a:rPr>
              <a:t>Keep it to a minimum. </a:t>
            </a:r>
          </a:p>
          <a:p>
            <a:pPr eaLnBrk="1" hangingPunct="1">
              <a:buFont typeface="Wingdings 2" pitchFamily="18" charset="2"/>
              <a:buNone/>
            </a:pPr>
            <a:r>
              <a:rPr lang="en-US" b="1" dirty="0" smtClean="0">
                <a:solidFill>
                  <a:srgbClr val="7030A0"/>
                </a:solidFill>
              </a:rPr>
              <a:t>Otherwise she’s guessing and she hates that more than you can know. </a:t>
            </a:r>
            <a:endParaRPr lang="en-US" b="1" i="1" dirty="0" smtClean="0">
              <a:solidFill>
                <a:srgbClr val="7030A0"/>
              </a:solidFill>
            </a:endParaRPr>
          </a:p>
          <a:p>
            <a:pPr eaLnBrk="1" hangingPunct="1">
              <a:buFont typeface="Wingdings 2" pitchFamily="18" charset="2"/>
              <a:buNone/>
            </a:pPr>
            <a:endParaRPr lang="en-US" dirty="0" smtClean="0">
              <a:solidFill>
                <a:srgbClr val="7030A0"/>
              </a:solidFill>
            </a:endParaRPr>
          </a:p>
          <a:p>
            <a:pPr eaLnBrk="1" hangingPunct="1">
              <a:buFont typeface="Wingdings 2" pitchFamily="18" charset="2"/>
              <a:buNone/>
            </a:pPr>
            <a:endParaRPr lang="en-US" dirty="0" smtClean="0">
              <a:solidFill>
                <a:srgbClr val="7030A0"/>
              </a:solidFill>
            </a:endParaRPr>
          </a:p>
        </p:txBody>
      </p:sp>
      <p:sp>
        <p:nvSpPr>
          <p:cNvPr id="27652" name="AutoShape 2" descr="http://www.worth1000.com/view.asp?entry=143008&amp;display=photoshop"/>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nstantia" pitchFamily="18" charset="0"/>
            </a:endParaRPr>
          </a:p>
        </p:txBody>
      </p:sp>
      <p:sp>
        <p:nvSpPr>
          <p:cNvPr id="27653" name="AutoShape 4" descr="http://www.worth1000.com/view.asp?entry=143008&amp;display=photoshop"/>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nstantia" pitchFamily="18" charset="0"/>
            </a:endParaRPr>
          </a:p>
        </p:txBody>
      </p:sp>
      <p:sp>
        <p:nvSpPr>
          <p:cNvPr id="27654" name="AutoShape 6" descr="http://www.worth1000.com/view.asp?entry=143008&amp;display=photoshop"/>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nstantia" pitchFamily="18" charset="0"/>
            </a:endParaRPr>
          </a:p>
        </p:txBody>
      </p:sp>
      <p:sp>
        <p:nvSpPr>
          <p:cNvPr id="8" name="Slide Number Placeholder 7"/>
          <p:cNvSpPr>
            <a:spLocks noGrp="1"/>
          </p:cNvSpPr>
          <p:nvPr>
            <p:ph type="sldNum" sz="quarter" idx="11"/>
          </p:nvPr>
        </p:nvSpPr>
        <p:spPr/>
        <p:txBody>
          <a:bodyPr/>
          <a:lstStyle/>
          <a:p>
            <a:pPr>
              <a:defRPr/>
            </a:pPr>
            <a:fld id="{ECFC5790-C6A2-44B2-80C2-4E4849DF006A}" type="slidenum">
              <a:rPr lang="en-US" smtClean="0"/>
              <a:pPr>
                <a:defRPr/>
              </a:pPr>
              <a:t>18</a:t>
            </a:fld>
            <a:endParaRPr lang="en-US"/>
          </a:p>
        </p:txBody>
      </p:sp>
      <p:pic>
        <p:nvPicPr>
          <p:cNvPr id="2050" name="Picture 2" descr="http://t2.gstatic.com/images?q=tbn:ANd9GcQB4jkSE-xi__a1Fn5kWvmzIz0ANHCIJDl19F8vq0BBdadTIOE&amp;t=1&amp;usg=__jPhWhRLzdt_Zr-3swV4QFwAG6XM="/>
          <p:cNvPicPr>
            <a:picLocks noChangeAspect="1" noChangeArrowheads="1"/>
          </p:cNvPicPr>
          <p:nvPr/>
        </p:nvPicPr>
        <p:blipFill>
          <a:blip r:embed="rId3" cstate="print"/>
          <a:srcRect/>
          <a:stretch>
            <a:fillRect/>
          </a:stretch>
        </p:blipFill>
        <p:spPr bwMode="auto">
          <a:xfrm>
            <a:off x="4572000" y="1295400"/>
            <a:ext cx="4343400" cy="434340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Sword of Stubborn</a:t>
            </a:r>
            <a:endParaRPr lang="en-US" dirty="0"/>
          </a:p>
        </p:txBody>
      </p:sp>
      <p:sp>
        <p:nvSpPr>
          <p:cNvPr id="3" name="Content Placeholder 2"/>
          <p:cNvSpPr>
            <a:spLocks noGrp="1"/>
          </p:cNvSpPr>
          <p:nvPr>
            <p:ph idx="1"/>
          </p:nvPr>
        </p:nvSpPr>
        <p:spPr>
          <a:xfrm>
            <a:off x="64008" y="1676400"/>
            <a:ext cx="4812792" cy="4800600"/>
          </a:xfrm>
          <a:solidFill>
            <a:schemeClr val="bg1"/>
          </a:solidFill>
        </p:spPr>
        <p:txBody>
          <a:bodyPr>
            <a:normAutofit/>
          </a:bodyPr>
          <a:lstStyle/>
          <a:p>
            <a:pPr>
              <a:buNone/>
            </a:pPr>
            <a:r>
              <a:rPr lang="en-US" b="1" dirty="0" smtClean="0">
                <a:solidFill>
                  <a:srgbClr val="00B050"/>
                </a:solidFill>
              </a:rPr>
              <a:t>Brethren, Our natural man fights surrendering to the Lord. We fear we will be changed. </a:t>
            </a:r>
          </a:p>
          <a:p>
            <a:pPr>
              <a:buNone/>
            </a:pPr>
            <a:r>
              <a:rPr lang="en-US" b="1" dirty="0" smtClean="0">
                <a:solidFill>
                  <a:srgbClr val="00B050"/>
                </a:solidFill>
              </a:rPr>
              <a:t>And we’re right.</a:t>
            </a:r>
            <a:endParaRPr lang="en-US" b="1" dirty="0">
              <a:solidFill>
                <a:srgbClr val="00B050"/>
              </a:solidFill>
            </a:endParaRPr>
          </a:p>
          <a:p>
            <a:pPr>
              <a:buNone/>
            </a:pPr>
            <a:endParaRPr lang="en-US" dirty="0" smtClean="0"/>
          </a:p>
          <a:p>
            <a:pPr>
              <a:buNone/>
            </a:pPr>
            <a:endParaRPr lang="en-US" dirty="0" smtClean="0"/>
          </a:p>
        </p:txBody>
      </p:sp>
      <p:pic>
        <p:nvPicPr>
          <p:cNvPr id="12290" name="Picture 2" descr="http://ldsym.files.wordpress.com/2008/08/theholytemple_couple.jpg"/>
          <p:cNvPicPr>
            <a:picLocks noChangeAspect="1" noChangeArrowheads="1"/>
          </p:cNvPicPr>
          <p:nvPr/>
        </p:nvPicPr>
        <p:blipFill>
          <a:blip r:embed="rId3" cstate="print"/>
          <a:srcRect/>
          <a:stretch>
            <a:fillRect/>
          </a:stretch>
        </p:blipFill>
        <p:spPr bwMode="auto">
          <a:xfrm>
            <a:off x="5181600" y="1676400"/>
            <a:ext cx="3657600" cy="487680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685800"/>
            <a:ext cx="5562600" cy="6096000"/>
          </a:xfrm>
          <a:solidFill>
            <a:schemeClr val="bg1"/>
          </a:solidFill>
        </p:spPr>
        <p:txBody>
          <a:bodyPr>
            <a:normAutofit lnSpcReduction="10000"/>
          </a:bodyPr>
          <a:lstStyle/>
          <a:p>
            <a:pPr>
              <a:buFont typeface="Wingdings 3" pitchFamily="18" charset="2"/>
              <a:buNone/>
            </a:pPr>
            <a:r>
              <a:rPr lang="en-US" sz="1800" b="1" dirty="0" smtClean="0"/>
              <a:t>“On the 2nd day the knee was better and on the 3rd day it disappeared completely.“</a:t>
            </a:r>
          </a:p>
          <a:p>
            <a:pPr>
              <a:buFont typeface="Wingdings 3" pitchFamily="18" charset="2"/>
              <a:buNone/>
            </a:pPr>
            <a:r>
              <a:rPr lang="en-US" sz="1800" b="1" dirty="0" smtClean="0"/>
              <a:t>"The patient has been depressed ever since          she began seeing me in 1993."</a:t>
            </a:r>
          </a:p>
          <a:p>
            <a:pPr>
              <a:buFont typeface="Wingdings 3" pitchFamily="18" charset="2"/>
              <a:buNone/>
            </a:pPr>
            <a:r>
              <a:rPr lang="en-US" sz="1800" b="1" dirty="0" smtClean="0"/>
              <a:t>"Discharge status: Alive but without       permission."</a:t>
            </a:r>
          </a:p>
          <a:p>
            <a:pPr>
              <a:buFont typeface="Wingdings 3" pitchFamily="18" charset="2"/>
              <a:buNone/>
            </a:pPr>
            <a:r>
              <a:rPr lang="en-US" sz="1800" b="1" dirty="0" smtClean="0"/>
              <a:t>"Healthy appearing decrepit 69 year-old          male, mentally alert but forgetful."</a:t>
            </a:r>
          </a:p>
          <a:p>
            <a:pPr>
              <a:buFont typeface="Wingdings 3" pitchFamily="18" charset="2"/>
              <a:buNone/>
            </a:pPr>
            <a:r>
              <a:rPr lang="en-US" sz="1800" b="1" dirty="0" smtClean="0"/>
              <a:t>"The patient refused an autopsy."</a:t>
            </a:r>
          </a:p>
          <a:p>
            <a:pPr>
              <a:buFont typeface="Wingdings 3" pitchFamily="18" charset="2"/>
              <a:buNone/>
            </a:pPr>
            <a:r>
              <a:rPr lang="en-US" sz="1800" b="1" dirty="0" smtClean="0"/>
              <a:t>"The patient has no past history of suicides."</a:t>
            </a:r>
          </a:p>
          <a:p>
            <a:pPr>
              <a:buFont typeface="Wingdings 3" pitchFamily="18" charset="2"/>
              <a:buNone/>
            </a:pPr>
            <a:r>
              <a:rPr lang="en-US" sz="1800" b="1" dirty="0" smtClean="0"/>
              <a:t>"Patient has left his white blood cells at        another hospital."</a:t>
            </a:r>
          </a:p>
          <a:p>
            <a:pPr>
              <a:buFont typeface="Wingdings 3" pitchFamily="18" charset="2"/>
              <a:buNone/>
            </a:pPr>
            <a:r>
              <a:rPr lang="en-US" sz="1800" b="1" dirty="0" smtClean="0"/>
              <a:t>"Patient had waffles for breakfast and     anorexia for lunch.</a:t>
            </a:r>
          </a:p>
          <a:p>
            <a:pPr>
              <a:buFont typeface="Wingdings 3" pitchFamily="18" charset="2"/>
              <a:buNone/>
            </a:pPr>
            <a:r>
              <a:rPr lang="en-US" sz="1800" b="1" dirty="0" smtClean="0"/>
              <a:t>"Patient has two teenage children but no other abnormalities."</a:t>
            </a:r>
          </a:p>
          <a:p>
            <a:pPr>
              <a:buFont typeface="Wingdings 3" pitchFamily="18" charset="2"/>
              <a:buNone/>
            </a:pPr>
            <a:r>
              <a:rPr lang="en-US" sz="1800" b="1" dirty="0" smtClean="0"/>
              <a:t>"The patient was in his usual state of good health until his airplane ran out of gas and crashed."</a:t>
            </a:r>
          </a:p>
          <a:p>
            <a:pPr>
              <a:buFont typeface="Wingdings 3" pitchFamily="18" charset="2"/>
              <a:buNone/>
            </a:pPr>
            <a:r>
              <a:rPr lang="en-US" sz="1800" b="1" dirty="0" smtClean="0"/>
              <a:t>"The patient will need disposition, and therefore we will find a doctor to dispose of him."</a:t>
            </a:r>
          </a:p>
          <a:p>
            <a:pPr>
              <a:buFont typeface="Wingdings 3" pitchFamily="18" charset="2"/>
              <a:buNone/>
            </a:pPr>
            <a:endParaRPr lang="en-US" dirty="0" smtClean="0"/>
          </a:p>
        </p:txBody>
      </p:sp>
      <p:pic>
        <p:nvPicPr>
          <p:cNvPr id="10244" name="Picture 6" descr="http://thumbs.dreamstime.com/thumb_391/12404001026CoiVQ.jpg"/>
          <p:cNvPicPr>
            <a:picLocks noChangeAspect="1" noChangeArrowheads="1"/>
          </p:cNvPicPr>
          <p:nvPr/>
        </p:nvPicPr>
        <p:blipFill>
          <a:blip r:embed="rId3" cstate="print"/>
          <a:srcRect/>
          <a:stretch>
            <a:fillRect/>
          </a:stretch>
        </p:blipFill>
        <p:spPr bwMode="auto">
          <a:xfrm>
            <a:off x="5334000" y="1079500"/>
            <a:ext cx="3695700" cy="3568700"/>
          </a:xfrm>
          <a:prstGeom prst="rect">
            <a:avLst/>
          </a:prstGeom>
          <a:noFill/>
          <a:ln w="9525">
            <a:noFill/>
            <a:miter lim="800000"/>
            <a:headEnd/>
            <a:tailEnd/>
          </a:ln>
        </p:spPr>
      </p:pic>
      <p:sp>
        <p:nvSpPr>
          <p:cNvPr id="3" name="Title 2"/>
          <p:cNvSpPr>
            <a:spLocks noGrp="1"/>
          </p:cNvSpPr>
          <p:nvPr>
            <p:ph type="title"/>
          </p:nvPr>
        </p:nvSpPr>
        <p:spPr>
          <a:xfrm>
            <a:off x="1066800" y="76200"/>
            <a:ext cx="4953000" cy="685800"/>
          </a:xfrm>
        </p:spPr>
        <p:txBody>
          <a:bodyPr>
            <a:normAutofit fontScale="90000"/>
          </a:bodyPr>
          <a:lstStyle/>
          <a:p>
            <a:pPr>
              <a:defRPr/>
            </a:pPr>
            <a:r>
              <a:rPr lang="en-US" dirty="0" smtClean="0"/>
              <a:t>When MD’s Chart….</a:t>
            </a:r>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20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20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20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20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fade">
                                      <p:cBhvr>
                                        <p:cTn id="47" dur="2000"/>
                                        <p:tgtEl>
                                          <p:spTgt spid="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Effect transition="in" filter="fade">
                                      <p:cBhvr>
                                        <p:cTn id="52" dur="2000"/>
                                        <p:tgtEl>
                                          <p:spTgt spid="2">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xEl>
                                              <p:pRg st="9" end="9"/>
                                            </p:txEl>
                                          </p:spTgt>
                                        </p:tgtEl>
                                        <p:attrNameLst>
                                          <p:attrName>style.visibility</p:attrName>
                                        </p:attrNameLst>
                                      </p:cBhvr>
                                      <p:to>
                                        <p:strVal val="visible"/>
                                      </p:to>
                                    </p:set>
                                    <p:animEffect transition="in" filter="fade">
                                      <p:cBhvr>
                                        <p:cTn id="57" dur="2000"/>
                                        <p:tgtEl>
                                          <p:spTgt spid="2">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
                                            <p:txEl>
                                              <p:pRg st="10" end="10"/>
                                            </p:txEl>
                                          </p:spTgt>
                                        </p:tgtEl>
                                        <p:attrNameLst>
                                          <p:attrName>style.visibility</p:attrName>
                                        </p:attrNameLst>
                                      </p:cBhvr>
                                      <p:to>
                                        <p:strVal val="visible"/>
                                      </p:to>
                                    </p:set>
                                    <p:animEffect transition="in" filter="fade">
                                      <p:cBhvr>
                                        <p:cTn id="62" dur="2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Elder CS Lewis</a:t>
            </a:r>
            <a:endParaRPr lang="en-US" dirty="0"/>
          </a:p>
        </p:txBody>
      </p:sp>
      <p:sp>
        <p:nvSpPr>
          <p:cNvPr id="3" name="Content Placeholder 2"/>
          <p:cNvSpPr>
            <a:spLocks noGrp="1"/>
          </p:cNvSpPr>
          <p:nvPr>
            <p:ph idx="1"/>
          </p:nvPr>
        </p:nvSpPr>
        <p:spPr>
          <a:xfrm>
            <a:off x="4495800" y="1447800"/>
            <a:ext cx="4437888" cy="5410200"/>
          </a:xfrm>
        </p:spPr>
        <p:txBody>
          <a:bodyPr>
            <a:normAutofit fontScale="85000" lnSpcReduction="20000"/>
          </a:bodyPr>
          <a:lstStyle/>
          <a:p>
            <a:pPr>
              <a:buNone/>
            </a:pPr>
            <a:r>
              <a:rPr lang="en-US" dirty="0" smtClean="0"/>
              <a:t>To ask that God’s love should be content with us as we are is to ask that God should cease to be God; because He is what He is,</a:t>
            </a:r>
          </a:p>
          <a:p>
            <a:pPr>
              <a:buNone/>
            </a:pPr>
            <a:r>
              <a:rPr lang="en-US" dirty="0" smtClean="0"/>
              <a:t>His love must, in the nature of things, be impeded and repelled by certain stains in our present character</a:t>
            </a:r>
          </a:p>
          <a:p>
            <a:pPr>
              <a:buNone/>
            </a:pPr>
            <a:r>
              <a:rPr lang="en-US" dirty="0" smtClean="0"/>
              <a:t>And because He already loves us He must labor to make us lovable.</a:t>
            </a:r>
          </a:p>
          <a:p>
            <a:pPr>
              <a:buNone/>
            </a:pPr>
            <a:r>
              <a:rPr lang="en-US" sz="1200" dirty="0" smtClean="0"/>
              <a:t>						The Problem of Pain, p. 41</a:t>
            </a:r>
            <a:endParaRPr lang="en-US" sz="1200" dirty="0"/>
          </a:p>
        </p:txBody>
      </p:sp>
      <p:pic>
        <p:nvPicPr>
          <p:cNvPr id="41986" name="Picture 2" descr="http://www.jimandchris.com/weblog/20040827%20sunlight%20thru%20trees.jpg"/>
          <p:cNvPicPr>
            <a:picLocks noChangeAspect="1" noChangeArrowheads="1"/>
          </p:cNvPicPr>
          <p:nvPr/>
        </p:nvPicPr>
        <p:blipFill>
          <a:blip r:embed="rId3" cstate="print"/>
          <a:srcRect/>
          <a:stretch>
            <a:fillRect/>
          </a:stretch>
        </p:blipFill>
        <p:spPr bwMode="auto">
          <a:xfrm>
            <a:off x="457200" y="1500592"/>
            <a:ext cx="3810000" cy="4980392"/>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Sword of Stubborn</a:t>
            </a:r>
            <a:endParaRPr lang="en-US" dirty="0"/>
          </a:p>
        </p:txBody>
      </p:sp>
      <p:sp>
        <p:nvSpPr>
          <p:cNvPr id="3" name="Content Placeholder 2"/>
          <p:cNvSpPr>
            <a:spLocks noGrp="1"/>
          </p:cNvSpPr>
          <p:nvPr>
            <p:ph idx="1"/>
          </p:nvPr>
        </p:nvSpPr>
        <p:spPr>
          <a:xfrm>
            <a:off x="64008" y="1676400"/>
            <a:ext cx="4812792" cy="4800600"/>
          </a:xfrm>
          <a:solidFill>
            <a:schemeClr val="bg1"/>
          </a:solidFill>
        </p:spPr>
        <p:txBody>
          <a:bodyPr>
            <a:normAutofit fontScale="85000" lnSpcReduction="20000"/>
          </a:bodyPr>
          <a:lstStyle/>
          <a:p>
            <a:pPr>
              <a:buNone/>
            </a:pPr>
            <a:r>
              <a:rPr lang="en-US" dirty="0" smtClean="0">
                <a:solidFill>
                  <a:schemeClr val="bg1">
                    <a:lumMod val="65000"/>
                  </a:schemeClr>
                </a:solidFill>
              </a:rPr>
              <a:t>Brethren, Our natural man fights surrendering to the Lord. We fear we will be changed. And we’re right.</a:t>
            </a:r>
          </a:p>
          <a:p>
            <a:pPr>
              <a:buNone/>
            </a:pPr>
            <a:r>
              <a:rPr lang="en-US" dirty="0" smtClean="0"/>
              <a:t>In the same way, men often complain, “She just wants to change me”. You’re right. She does. It is in her nature, as it is in God’s, to desire to change us. </a:t>
            </a:r>
          </a:p>
          <a:p>
            <a:pPr>
              <a:buNone/>
            </a:pPr>
            <a:r>
              <a:rPr lang="en-US" dirty="0" smtClean="0"/>
              <a:t>And we do need changing. Our natural </a:t>
            </a:r>
            <a:r>
              <a:rPr lang="en-US" dirty="0" err="1" smtClean="0"/>
              <a:t>seflish</a:t>
            </a:r>
            <a:r>
              <a:rPr lang="en-US" dirty="0" smtClean="0"/>
              <a:t> selves need replacing.</a:t>
            </a:r>
            <a:endParaRPr lang="en-US" dirty="0"/>
          </a:p>
        </p:txBody>
      </p:sp>
      <p:pic>
        <p:nvPicPr>
          <p:cNvPr id="12290" name="Picture 2" descr="http://ldsym.files.wordpress.com/2008/08/theholytemple_couple.jpg"/>
          <p:cNvPicPr>
            <a:picLocks noChangeAspect="1" noChangeArrowheads="1"/>
          </p:cNvPicPr>
          <p:nvPr/>
        </p:nvPicPr>
        <p:blipFill>
          <a:blip r:embed="rId3" cstate="print"/>
          <a:srcRect/>
          <a:stretch>
            <a:fillRect/>
          </a:stretch>
        </p:blipFill>
        <p:spPr bwMode="auto">
          <a:xfrm>
            <a:off x="5181600" y="1676400"/>
            <a:ext cx="3657600" cy="487680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467600" cy="1066800"/>
          </a:xfrm>
          <a:solidFill>
            <a:schemeClr val="bg1"/>
          </a:solidFill>
        </p:spPr>
        <p:txBody>
          <a:bodyPr>
            <a:normAutofit fontScale="90000"/>
          </a:bodyPr>
          <a:lstStyle/>
          <a:p>
            <a:pPr>
              <a:defRPr/>
            </a:pPr>
            <a:r>
              <a:rPr lang="en-US" dirty="0" smtClean="0">
                <a:solidFill>
                  <a:srgbClr val="FF0000"/>
                </a:solidFill>
              </a:rPr>
              <a:t>Finally, A Simple Hidden Marriage Secret?</a:t>
            </a:r>
            <a:endParaRPr lang="en-US" dirty="0">
              <a:solidFill>
                <a:srgbClr val="FF0000"/>
              </a:solidFill>
            </a:endParaRPr>
          </a:p>
        </p:txBody>
      </p:sp>
      <p:sp>
        <p:nvSpPr>
          <p:cNvPr id="3" name="Content Placeholder 2"/>
          <p:cNvSpPr>
            <a:spLocks noGrp="1"/>
          </p:cNvSpPr>
          <p:nvPr>
            <p:ph sz="quarter" idx="1"/>
          </p:nvPr>
        </p:nvSpPr>
        <p:spPr>
          <a:xfrm>
            <a:off x="3657600" y="1295400"/>
            <a:ext cx="5257800" cy="5562600"/>
          </a:xfrm>
          <a:solidFill>
            <a:schemeClr val="bg1"/>
          </a:solidFill>
        </p:spPr>
        <p:txBody>
          <a:bodyPr>
            <a:normAutofit/>
          </a:bodyPr>
          <a:lstStyle/>
          <a:p>
            <a:pPr>
              <a:buFont typeface="Wingdings" pitchFamily="2" charset="2"/>
              <a:buNone/>
            </a:pPr>
            <a:r>
              <a:rPr lang="en-US" sz="1800" b="1" u="sng" dirty="0" smtClean="0">
                <a:solidFill>
                  <a:srgbClr val="FF0000"/>
                </a:solidFill>
              </a:rPr>
              <a:t>President Hinckley</a:t>
            </a:r>
          </a:p>
          <a:p>
            <a:pPr>
              <a:buFont typeface="Wingdings" pitchFamily="2" charset="2"/>
              <a:buNone/>
            </a:pPr>
            <a:r>
              <a:rPr lang="en-US" sz="1800" b="1" dirty="0" smtClean="0">
                <a:solidFill>
                  <a:srgbClr val="FF0000"/>
                </a:solidFill>
              </a:rPr>
              <a:t>Following the benediction we shall depart this great hall, turn off the lights, and lock the doors. You who are listening across the world will switch off your television set or the radio or shut down the Internet. </a:t>
            </a:r>
          </a:p>
          <a:p>
            <a:pPr>
              <a:buFont typeface="Wingdings" pitchFamily="2" charset="2"/>
              <a:buNone/>
            </a:pPr>
            <a:r>
              <a:rPr lang="en-US" sz="1800" b="1" dirty="0" smtClean="0">
                <a:solidFill>
                  <a:srgbClr val="FF0000"/>
                </a:solidFill>
              </a:rPr>
              <a:t>I hope that we shall ponder with </a:t>
            </a:r>
            <a:r>
              <a:rPr lang="en-US" sz="1800" b="1" i="1" dirty="0" smtClean="0">
                <a:solidFill>
                  <a:srgbClr val="FF0000"/>
                </a:solidFill>
              </a:rPr>
              <a:t>subdued</a:t>
            </a:r>
            <a:r>
              <a:rPr lang="en-US" sz="1800" b="1" dirty="0" smtClean="0">
                <a:solidFill>
                  <a:srgbClr val="FF0000"/>
                </a:solidFill>
              </a:rPr>
              <a:t> feelings the talks to which we have listened. I hope that we will </a:t>
            </a:r>
            <a:r>
              <a:rPr lang="en-US" sz="1800" b="1" i="1" dirty="0" smtClean="0">
                <a:solidFill>
                  <a:srgbClr val="FF0000"/>
                </a:solidFill>
              </a:rPr>
              <a:t>quietly reflect </a:t>
            </a:r>
            <a:r>
              <a:rPr lang="en-US" sz="1800" b="1" dirty="0" smtClean="0">
                <a:solidFill>
                  <a:srgbClr val="FF0000"/>
                </a:solidFill>
              </a:rPr>
              <a:t>on the wonderful things we have heard. I hope that we will feel a little </a:t>
            </a:r>
            <a:r>
              <a:rPr lang="en-US" sz="1800" b="1" i="1" dirty="0" smtClean="0">
                <a:solidFill>
                  <a:srgbClr val="FF0000"/>
                </a:solidFill>
              </a:rPr>
              <a:t>more contrite and humble</a:t>
            </a:r>
            <a:r>
              <a:rPr lang="en-US" sz="1800" b="1" dirty="0" smtClean="0">
                <a:solidFill>
                  <a:srgbClr val="FF0000"/>
                </a:solidFill>
              </a:rPr>
              <a:t>….</a:t>
            </a:r>
          </a:p>
          <a:p>
            <a:pPr>
              <a:buFont typeface="Wingdings" pitchFamily="2" charset="2"/>
              <a:buNone/>
            </a:pPr>
            <a:r>
              <a:rPr lang="en-US" sz="1800" b="1" i="1" u="sng" dirty="0" smtClean="0">
                <a:solidFill>
                  <a:srgbClr val="FF0000"/>
                </a:solidFill>
              </a:rPr>
              <a:t>Let us lower our voices in our homes</a:t>
            </a:r>
            <a:r>
              <a:rPr lang="en-US" sz="1800" b="1" dirty="0" smtClean="0">
                <a:solidFill>
                  <a:srgbClr val="FF0000"/>
                </a:solidFill>
              </a:rPr>
              <a:t>. Let love abound and find expression in our actions. May we </a:t>
            </a:r>
            <a:r>
              <a:rPr lang="en-US" sz="1800" b="1" i="1" u="sng" dirty="0" smtClean="0">
                <a:solidFill>
                  <a:srgbClr val="FF0000"/>
                </a:solidFill>
              </a:rPr>
              <a:t>walk the quiet ways of the Lord</a:t>
            </a:r>
            <a:r>
              <a:rPr lang="en-US" sz="1800" b="1" dirty="0" smtClean="0">
                <a:solidFill>
                  <a:srgbClr val="FF0000"/>
                </a:solidFill>
              </a:rPr>
              <a:t>, and may prosperity crown our labors.                                            </a:t>
            </a:r>
            <a:r>
              <a:rPr lang="en-US" sz="1000" dirty="0" smtClean="0">
                <a:solidFill>
                  <a:srgbClr val="FF0000"/>
                </a:solidFill>
              </a:rPr>
              <a:t>Nov Ensign, 2000</a:t>
            </a:r>
          </a:p>
          <a:p>
            <a:pPr>
              <a:buFont typeface="Wingdings" pitchFamily="2" charset="2"/>
              <a:buNone/>
            </a:pPr>
            <a:endParaRPr lang="en-US" dirty="0" smtClean="0"/>
          </a:p>
        </p:txBody>
      </p:sp>
      <p:sp>
        <p:nvSpPr>
          <p:cNvPr id="5" name="Slide Number Placeholder 4"/>
          <p:cNvSpPr>
            <a:spLocks noGrp="1"/>
          </p:cNvSpPr>
          <p:nvPr>
            <p:ph type="sldNum" sz="quarter" idx="11"/>
          </p:nvPr>
        </p:nvSpPr>
        <p:spPr/>
        <p:txBody>
          <a:bodyPr/>
          <a:lstStyle/>
          <a:p>
            <a:pPr>
              <a:defRPr/>
            </a:pPr>
            <a:fld id="{33CEF018-5B3E-4F05-B62D-7951300FCC8B}" type="slidenum">
              <a:rPr lang="en-US" smtClean="0"/>
              <a:pPr>
                <a:defRPr/>
              </a:pPr>
              <a:t>22</a:t>
            </a:fld>
            <a:endParaRPr lang="en-US"/>
          </a:p>
        </p:txBody>
      </p:sp>
      <p:pic>
        <p:nvPicPr>
          <p:cNvPr id="4098" name="Picture 2" descr="http://www2.pictures.gi.zimbio.com/Gordon+B+Hinckley+Dies+Age+97+cQGtqaD9tXpl.jpg"/>
          <p:cNvPicPr>
            <a:picLocks noChangeAspect="1" noChangeArrowheads="1"/>
          </p:cNvPicPr>
          <p:nvPr/>
        </p:nvPicPr>
        <p:blipFill>
          <a:blip r:embed="rId3" cstate="print"/>
          <a:srcRect/>
          <a:stretch>
            <a:fillRect/>
          </a:stretch>
        </p:blipFill>
        <p:spPr bwMode="auto">
          <a:xfrm>
            <a:off x="304800" y="1447800"/>
            <a:ext cx="3292250" cy="487680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President Spencer W. Kimball</a:t>
            </a:r>
            <a:endParaRPr lang="en-US" dirty="0"/>
          </a:p>
        </p:txBody>
      </p:sp>
      <p:sp>
        <p:nvSpPr>
          <p:cNvPr id="3" name="Content Placeholder 2"/>
          <p:cNvSpPr>
            <a:spLocks noGrp="1"/>
          </p:cNvSpPr>
          <p:nvPr>
            <p:ph sz="quarter" idx="1"/>
          </p:nvPr>
        </p:nvSpPr>
        <p:spPr>
          <a:xfrm>
            <a:off x="4495800" y="1371600"/>
            <a:ext cx="4419600" cy="4873625"/>
          </a:xfrm>
        </p:spPr>
        <p:txBody>
          <a:bodyPr>
            <a:normAutofit lnSpcReduction="10000"/>
          </a:bodyPr>
          <a:lstStyle/>
          <a:p>
            <a:pPr>
              <a:buFont typeface="Wingdings" pitchFamily="2" charset="2"/>
              <a:buNone/>
            </a:pPr>
            <a:r>
              <a:rPr lang="en-US" sz="2800" dirty="0" smtClean="0"/>
              <a:t>"We are concerned over the mounting number of divorces not only in our society, but in the Church. </a:t>
            </a:r>
          </a:p>
          <a:p>
            <a:pPr>
              <a:buFont typeface="Wingdings" pitchFamily="2" charset="2"/>
              <a:buNone/>
            </a:pPr>
            <a:r>
              <a:rPr lang="en-US" sz="2800" dirty="0" smtClean="0"/>
              <a:t>We are just as concerned with those whose families and marriages seem to be held together in 'quiet desperation.‘</a:t>
            </a:r>
          </a:p>
          <a:p>
            <a:pPr>
              <a:buFont typeface="Wingdings" pitchFamily="2" charset="2"/>
              <a:buNone/>
            </a:pPr>
            <a:r>
              <a:rPr lang="en-US" sz="1000" dirty="0" smtClean="0"/>
              <a:t>The Privilege of Holding the Priesthood," in </a:t>
            </a:r>
            <a:r>
              <a:rPr lang="en-US" sz="1000" i="1" dirty="0" smtClean="0"/>
              <a:t>Priesthood </a:t>
            </a:r>
            <a:r>
              <a:rPr lang="en-US" sz="1000" dirty="0" smtClean="0"/>
              <a:t>(Salt Lake City: Deseret Book Company, 1981), 4-5.</a:t>
            </a:r>
          </a:p>
        </p:txBody>
      </p:sp>
      <p:pic>
        <p:nvPicPr>
          <p:cNvPr id="11268" name="Picture 2" descr="http://www.guystuffcounseling.com/Portals/31983/images/bigstockphoto_Couple_6187144-Video-Gamer-resized-600.jpg"/>
          <p:cNvPicPr>
            <a:picLocks noChangeAspect="1" noChangeArrowheads="1"/>
          </p:cNvPicPr>
          <p:nvPr/>
        </p:nvPicPr>
        <p:blipFill>
          <a:blip r:embed="rId3" cstate="print"/>
          <a:srcRect/>
          <a:stretch>
            <a:fillRect/>
          </a:stretch>
        </p:blipFill>
        <p:spPr bwMode="auto">
          <a:xfrm>
            <a:off x="304800" y="1828800"/>
            <a:ext cx="4114800" cy="3048000"/>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pPr>
              <a:defRPr/>
            </a:pPr>
            <a:fld id="{DD5DF519-EA79-410E-9C03-2D8741094B57}" type="slidenum">
              <a:rPr lang="en-US" smtClean="0"/>
              <a:pPr>
                <a:defRPr/>
              </a:pPr>
              <a:t>3</a:t>
            </a:fld>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Amazing </a:t>
            </a:r>
            <a:r>
              <a:rPr lang="en-US" dirty="0" err="1" smtClean="0"/>
              <a:t>Lamanites</a:t>
            </a:r>
            <a:endParaRPr lang="en-US" dirty="0"/>
          </a:p>
        </p:txBody>
      </p:sp>
      <p:sp>
        <p:nvSpPr>
          <p:cNvPr id="3" name="Content Placeholder 2"/>
          <p:cNvSpPr>
            <a:spLocks noGrp="1"/>
          </p:cNvSpPr>
          <p:nvPr>
            <p:ph idx="1"/>
          </p:nvPr>
        </p:nvSpPr>
        <p:spPr>
          <a:xfrm>
            <a:off x="3962400" y="1447800"/>
            <a:ext cx="4971288" cy="5181600"/>
          </a:xfrm>
        </p:spPr>
        <p:txBody>
          <a:bodyPr>
            <a:normAutofit fontScale="92500"/>
          </a:bodyPr>
          <a:lstStyle/>
          <a:p>
            <a:pPr>
              <a:buNone/>
            </a:pPr>
            <a:r>
              <a:rPr lang="en-US" sz="1900" dirty="0" smtClean="0"/>
              <a:t>Alma 23</a:t>
            </a:r>
          </a:p>
          <a:p>
            <a:pPr>
              <a:buNone/>
            </a:pPr>
            <a:r>
              <a:rPr lang="en-US" sz="1900" dirty="0" smtClean="0"/>
              <a:t>…yea, I say unto you, as the Lord </a:t>
            </a:r>
            <a:r>
              <a:rPr lang="en-US" sz="1900" dirty="0" err="1" smtClean="0"/>
              <a:t>liveth</a:t>
            </a:r>
            <a:r>
              <a:rPr lang="en-US" sz="1900" dirty="0" smtClean="0"/>
              <a:t>, as many of the </a:t>
            </a:r>
            <a:r>
              <a:rPr lang="en-US" sz="1900" dirty="0" err="1" smtClean="0"/>
              <a:t>Lamanites</a:t>
            </a:r>
            <a:r>
              <a:rPr lang="en-US" sz="1900" dirty="0" smtClean="0"/>
              <a:t> as believed in their preaching, and were converted unto the Lord, </a:t>
            </a:r>
            <a:r>
              <a:rPr lang="en-US" sz="1900" i="1" dirty="0" smtClean="0"/>
              <a:t>never did fall away</a:t>
            </a:r>
            <a:r>
              <a:rPr lang="en-US" sz="1900" dirty="0" smtClean="0"/>
              <a:t>.</a:t>
            </a:r>
          </a:p>
          <a:p>
            <a:pPr>
              <a:buNone/>
            </a:pPr>
            <a:r>
              <a:rPr lang="en-US" sz="1900" dirty="0" smtClean="0"/>
              <a:t>For they became a righteous people; </a:t>
            </a:r>
            <a:r>
              <a:rPr lang="en-US" sz="1900" i="1" u="sng" dirty="0" smtClean="0"/>
              <a:t>they did lay down the weapons of their rebellion</a:t>
            </a:r>
            <a:r>
              <a:rPr lang="en-US" sz="1900" dirty="0" smtClean="0"/>
              <a:t>, that they did not fight against God any more, </a:t>
            </a:r>
            <a:r>
              <a:rPr lang="en-US" sz="1900" i="1" u="sng" dirty="0" smtClean="0"/>
              <a:t>neither against any of their brethren.</a:t>
            </a:r>
          </a:p>
          <a:p>
            <a:pPr>
              <a:buNone/>
            </a:pPr>
            <a:r>
              <a:rPr lang="en-US" sz="1900" dirty="0" smtClean="0"/>
              <a:t>(Alma 24) </a:t>
            </a:r>
            <a:r>
              <a:rPr lang="en-US" sz="2000" dirty="0" smtClean="0"/>
              <a:t>And now it came to pass that when the king had made an end of these sayings, and all the people were assembled together, </a:t>
            </a:r>
          </a:p>
          <a:p>
            <a:pPr>
              <a:buNone/>
            </a:pPr>
            <a:r>
              <a:rPr lang="en-US" sz="2000" dirty="0" smtClean="0"/>
              <a:t>they took their swords, and all the weapons which were used for the shedding of man's blood, and they did bury them up deep in the earth.</a:t>
            </a:r>
            <a:endParaRPr lang="en-US" sz="1900" dirty="0" smtClean="0"/>
          </a:p>
          <a:p>
            <a:pPr>
              <a:buNone/>
            </a:pPr>
            <a:endParaRPr lang="en-US" dirty="0"/>
          </a:p>
        </p:txBody>
      </p:sp>
      <p:pic>
        <p:nvPicPr>
          <p:cNvPr id="1026" name="Picture 2" descr="http://images.clipartof.com/small/60035-Royalty-Free-RF-Clipart-Illustration-Of-A-Mayan-Warrior-Walking-With-A-Shield-And-Sword.jpg"/>
          <p:cNvPicPr>
            <a:picLocks noChangeAspect="1" noChangeArrowheads="1"/>
          </p:cNvPicPr>
          <p:nvPr/>
        </p:nvPicPr>
        <p:blipFill>
          <a:blip r:embed="rId3" cstate="print"/>
          <a:srcRect/>
          <a:stretch>
            <a:fillRect/>
          </a:stretch>
        </p:blipFill>
        <p:spPr bwMode="auto">
          <a:xfrm>
            <a:off x="76200" y="1676400"/>
            <a:ext cx="3978656" cy="647700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Swords</a:t>
            </a:r>
            <a:endParaRPr lang="en-US" dirty="0"/>
          </a:p>
        </p:txBody>
      </p:sp>
      <p:sp>
        <p:nvSpPr>
          <p:cNvPr id="5" name="Content Placeholder 4"/>
          <p:cNvSpPr>
            <a:spLocks noGrp="1"/>
          </p:cNvSpPr>
          <p:nvPr>
            <p:ph idx="1"/>
          </p:nvPr>
        </p:nvSpPr>
        <p:spPr>
          <a:xfrm>
            <a:off x="457200" y="1447800"/>
            <a:ext cx="4800600" cy="4800600"/>
          </a:xfrm>
          <a:solidFill>
            <a:schemeClr val="bg1"/>
          </a:solidFill>
        </p:spPr>
        <p:txBody>
          <a:bodyPr/>
          <a:lstStyle/>
          <a:p>
            <a:pPr>
              <a:buNone/>
            </a:pPr>
            <a:r>
              <a:rPr lang="en-US" dirty="0" smtClean="0"/>
              <a:t>Different Uses</a:t>
            </a:r>
          </a:p>
          <a:p>
            <a:pPr>
              <a:buNone/>
            </a:pPr>
            <a:r>
              <a:rPr lang="en-US" dirty="0" smtClean="0"/>
              <a:t>	Offensive Weapon</a:t>
            </a:r>
          </a:p>
          <a:p>
            <a:pPr>
              <a:buNone/>
            </a:pPr>
            <a:r>
              <a:rPr lang="en-US" dirty="0" smtClean="0"/>
              <a:t>	Defensive only in that they keep others at a distance</a:t>
            </a:r>
          </a:p>
          <a:p>
            <a:pPr>
              <a:buNone/>
            </a:pPr>
            <a:r>
              <a:rPr lang="en-US" dirty="0" smtClean="0"/>
              <a:t>Relationship Swords</a:t>
            </a:r>
          </a:p>
          <a:p>
            <a:pPr>
              <a:buNone/>
            </a:pPr>
            <a:endParaRPr lang="en-US" dirty="0" smtClean="0"/>
          </a:p>
          <a:p>
            <a:pPr>
              <a:buNone/>
            </a:pPr>
            <a:endParaRPr lang="en-US" dirty="0"/>
          </a:p>
        </p:txBody>
      </p:sp>
      <p:pic>
        <p:nvPicPr>
          <p:cNvPr id="21508" name="Picture 4" descr="http://1.bp.blogspot.com/_YaFmOpBEBtY/RihMwU1dejI/AAAAAAAAAEI/17vx8VMSBH4/s320/TitleOfLiberty.jpg"/>
          <p:cNvPicPr>
            <a:picLocks noChangeAspect="1" noChangeArrowheads="1"/>
          </p:cNvPicPr>
          <p:nvPr/>
        </p:nvPicPr>
        <p:blipFill>
          <a:blip r:embed="rId3" cstate="print"/>
          <a:srcRect/>
          <a:stretch>
            <a:fillRect/>
          </a:stretch>
        </p:blipFill>
        <p:spPr bwMode="auto">
          <a:xfrm>
            <a:off x="5334000" y="1524000"/>
            <a:ext cx="3326367" cy="464820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2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Swords of Tradition</a:t>
            </a:r>
            <a:endParaRPr lang="en-US" dirty="0"/>
          </a:p>
        </p:txBody>
      </p:sp>
      <p:sp>
        <p:nvSpPr>
          <p:cNvPr id="3" name="Content Placeholder 2"/>
          <p:cNvSpPr>
            <a:spLocks noGrp="1"/>
          </p:cNvSpPr>
          <p:nvPr>
            <p:ph idx="1"/>
          </p:nvPr>
        </p:nvSpPr>
        <p:spPr>
          <a:xfrm>
            <a:off x="4343400" y="1447800"/>
            <a:ext cx="4590288" cy="4800600"/>
          </a:xfrm>
        </p:spPr>
        <p:txBody>
          <a:bodyPr>
            <a:normAutofit fontScale="85000" lnSpcReduction="20000"/>
          </a:bodyPr>
          <a:lstStyle/>
          <a:p>
            <a:pPr>
              <a:buNone/>
            </a:pPr>
            <a:r>
              <a:rPr lang="en-US" dirty="0" smtClean="0"/>
              <a:t>Alma 17</a:t>
            </a:r>
          </a:p>
          <a:p>
            <a:pPr>
              <a:buNone/>
            </a:pPr>
            <a:r>
              <a:rPr lang="en-US" dirty="0" smtClean="0"/>
              <a:t>And it came to pass that [sons of </a:t>
            </a:r>
            <a:r>
              <a:rPr lang="en-US" dirty="0" err="1" smtClean="0"/>
              <a:t>Mosiah</a:t>
            </a:r>
            <a:r>
              <a:rPr lang="en-US" dirty="0" smtClean="0"/>
              <a:t>]…fasted much and prayed much that …they might be an instrument in the hands of God to bring…the </a:t>
            </a:r>
            <a:r>
              <a:rPr lang="en-US" dirty="0" err="1" smtClean="0"/>
              <a:t>Lamanites</a:t>
            </a:r>
            <a:r>
              <a:rPr lang="en-US" dirty="0" smtClean="0"/>
              <a:t>, </a:t>
            </a:r>
          </a:p>
          <a:p>
            <a:pPr>
              <a:buNone/>
            </a:pPr>
            <a:r>
              <a:rPr lang="en-US" dirty="0" smtClean="0"/>
              <a:t>to the knowledge of the truth, to the knowledge of the </a:t>
            </a:r>
            <a:r>
              <a:rPr lang="en-US" i="1" u="sng" dirty="0" smtClean="0"/>
              <a:t>baseness of the traditions of their fathers, which were not correct.</a:t>
            </a:r>
            <a:endParaRPr lang="en-US" i="1" u="sng" dirty="0"/>
          </a:p>
        </p:txBody>
      </p:sp>
      <p:pic>
        <p:nvPicPr>
          <p:cNvPr id="22530" name="Picture 2" descr="https://epedia.pbworks.com/f/GUATTAFphoto_lg_guatemala.jpg"/>
          <p:cNvPicPr>
            <a:picLocks noChangeAspect="1" noChangeArrowheads="1"/>
          </p:cNvPicPr>
          <p:nvPr/>
        </p:nvPicPr>
        <p:blipFill>
          <a:blip r:embed="rId3" cstate="print"/>
          <a:srcRect/>
          <a:stretch>
            <a:fillRect/>
          </a:stretch>
        </p:blipFill>
        <p:spPr bwMode="auto">
          <a:xfrm>
            <a:off x="152400" y="1752600"/>
            <a:ext cx="4114800" cy="2768389"/>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pic>
        <p:nvPicPr>
          <p:cNvPr id="14338" name="Picture 2" descr="http://1.bp.blogspot.com/_ZgtAuULcmcQ/Sr09EYcMzuI/AAAAAAAAAmg/KQL1TjLW3tE/s400/hammer+and+nail+couples+costumes.jpg"/>
          <p:cNvPicPr>
            <a:picLocks noChangeAspect="1" noChangeArrowheads="1"/>
          </p:cNvPicPr>
          <p:nvPr/>
        </p:nvPicPr>
        <p:blipFill>
          <a:blip r:embed="rId3" cstate="print"/>
          <a:srcRect/>
          <a:stretch>
            <a:fillRect/>
          </a:stretch>
        </p:blipFill>
        <p:spPr bwMode="auto">
          <a:xfrm>
            <a:off x="304800" y="1447800"/>
            <a:ext cx="3962400" cy="5162736"/>
          </a:xfrm>
          <a:prstGeom prst="rect">
            <a:avLst/>
          </a:prstGeom>
          <a:noFill/>
        </p:spPr>
      </p:pic>
      <p:sp>
        <p:nvSpPr>
          <p:cNvPr id="3" name="Content Placeholder 2"/>
          <p:cNvSpPr>
            <a:spLocks noGrp="1"/>
          </p:cNvSpPr>
          <p:nvPr>
            <p:ph idx="1"/>
          </p:nvPr>
        </p:nvSpPr>
        <p:spPr>
          <a:xfrm>
            <a:off x="3581400" y="1447800"/>
            <a:ext cx="5352288" cy="5257800"/>
          </a:xfrm>
          <a:solidFill>
            <a:schemeClr val="bg1"/>
          </a:solidFill>
        </p:spPr>
        <p:txBody>
          <a:bodyPr/>
          <a:lstStyle/>
          <a:p>
            <a:pPr>
              <a:buNone/>
            </a:pPr>
            <a:r>
              <a:rPr lang="en-US" dirty="0" smtClean="0"/>
              <a:t>Which traditions did you bring into the marriage?</a:t>
            </a:r>
          </a:p>
          <a:p>
            <a:pPr>
              <a:buNone/>
            </a:pPr>
            <a:r>
              <a:rPr lang="en-US" dirty="0" smtClean="0"/>
              <a:t>Which ones can cause pain?</a:t>
            </a:r>
          </a:p>
          <a:p>
            <a:pPr>
              <a:buNone/>
            </a:pPr>
            <a:r>
              <a:rPr lang="en-US" dirty="0" smtClean="0"/>
              <a:t>How is this sword affecting your relationship?</a:t>
            </a:r>
          </a:p>
          <a:p>
            <a:pPr>
              <a:buNone/>
            </a:pPr>
            <a:endParaRPr lang="en-US" dirty="0" smtClean="0"/>
          </a:p>
          <a:p>
            <a:pPr>
              <a:buNone/>
            </a:pPr>
            <a:endParaRPr lang="en-US" dirty="0" smtClean="0"/>
          </a:p>
          <a:p>
            <a:pPr>
              <a:buNone/>
            </a:pPr>
            <a:endParaRPr lang="en-US" dirty="0" smtClean="0"/>
          </a:p>
          <a:p>
            <a:pPr>
              <a:buNone/>
            </a:pPr>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“Love Language” Sword</a:t>
            </a:r>
            <a:endParaRPr lang="en-US" dirty="0"/>
          </a:p>
        </p:txBody>
      </p:sp>
      <p:sp>
        <p:nvSpPr>
          <p:cNvPr id="3" name="Content Placeholder 2"/>
          <p:cNvSpPr>
            <a:spLocks noGrp="1"/>
          </p:cNvSpPr>
          <p:nvPr>
            <p:ph idx="1"/>
          </p:nvPr>
        </p:nvSpPr>
        <p:spPr>
          <a:xfrm>
            <a:off x="381000" y="1600200"/>
            <a:ext cx="4355592" cy="4800600"/>
          </a:xfrm>
          <a:solidFill>
            <a:schemeClr val="bg1"/>
          </a:solidFill>
        </p:spPr>
        <p:txBody>
          <a:bodyPr/>
          <a:lstStyle/>
          <a:p>
            <a:pPr>
              <a:buNone/>
            </a:pPr>
            <a:r>
              <a:rPr lang="en-US" dirty="0" smtClean="0"/>
              <a:t>Love Languages</a:t>
            </a:r>
          </a:p>
          <a:p>
            <a:pPr>
              <a:buNone/>
            </a:pPr>
            <a:r>
              <a:rPr lang="en-US" dirty="0" smtClean="0"/>
              <a:t>‘My Love Language is working hard and providing. I’ll never be good at listening to her.’</a:t>
            </a:r>
          </a:p>
          <a:p>
            <a:pPr>
              <a:buNone/>
            </a:pPr>
            <a:r>
              <a:rPr lang="en-US" dirty="0" smtClean="0"/>
              <a:t>Question:</a:t>
            </a:r>
          </a:p>
          <a:p>
            <a:pPr>
              <a:buNone/>
            </a:pPr>
            <a:r>
              <a:rPr lang="en-US" dirty="0" smtClean="0"/>
              <a:t>What are you doing to improve that?</a:t>
            </a:r>
            <a:endParaRPr lang="en-US" dirty="0"/>
          </a:p>
        </p:txBody>
      </p:sp>
      <p:pic>
        <p:nvPicPr>
          <p:cNvPr id="2050" name="Picture 2" descr="http://stbjp.msn.com/i/71/C833F163752FDED1DE256CDF65A7E9.jpg"/>
          <p:cNvPicPr>
            <a:picLocks noChangeAspect="1" noChangeArrowheads="1"/>
          </p:cNvPicPr>
          <p:nvPr/>
        </p:nvPicPr>
        <p:blipFill>
          <a:blip r:embed="rId3" cstate="print"/>
          <a:srcRect/>
          <a:stretch>
            <a:fillRect/>
          </a:stretch>
        </p:blipFill>
        <p:spPr bwMode="auto">
          <a:xfrm>
            <a:off x="5181600" y="1600200"/>
            <a:ext cx="3333750" cy="476250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Swords of Expectation</a:t>
            </a:r>
            <a:endParaRPr lang="en-US" dirty="0"/>
          </a:p>
        </p:txBody>
      </p:sp>
      <p:sp>
        <p:nvSpPr>
          <p:cNvPr id="5" name="Content Placeholder 4"/>
          <p:cNvSpPr>
            <a:spLocks noGrp="1"/>
          </p:cNvSpPr>
          <p:nvPr>
            <p:ph sz="quarter" idx="1"/>
          </p:nvPr>
        </p:nvSpPr>
        <p:spPr>
          <a:xfrm>
            <a:off x="228600" y="1600200"/>
            <a:ext cx="4191000" cy="4873625"/>
          </a:xfrm>
          <a:solidFill>
            <a:schemeClr val="bg1"/>
          </a:solidFill>
        </p:spPr>
        <p:txBody>
          <a:bodyPr>
            <a:normAutofit fontScale="85000" lnSpcReduction="20000"/>
          </a:bodyPr>
          <a:lstStyle/>
          <a:p>
            <a:pPr>
              <a:buFont typeface="Wingdings" pitchFamily="2" charset="2"/>
              <a:buNone/>
            </a:pPr>
            <a:r>
              <a:rPr lang="en-US" dirty="0" smtClean="0"/>
              <a:t>What do you expect from your spouse?</a:t>
            </a:r>
          </a:p>
          <a:p>
            <a:pPr>
              <a:buFont typeface="Wingdings" pitchFamily="2" charset="2"/>
              <a:buNone/>
            </a:pPr>
            <a:r>
              <a:rPr lang="en-US" dirty="0" smtClean="0"/>
              <a:t>What did you expect from marriage?</a:t>
            </a:r>
          </a:p>
          <a:p>
            <a:pPr>
              <a:buFont typeface="Wingdings" pitchFamily="2" charset="2"/>
              <a:buNone/>
            </a:pPr>
            <a:r>
              <a:rPr lang="en-US" dirty="0" smtClean="0"/>
              <a:t>What about now?</a:t>
            </a:r>
          </a:p>
          <a:p>
            <a:pPr>
              <a:buFont typeface="Wingdings" pitchFamily="2" charset="2"/>
              <a:buNone/>
            </a:pPr>
            <a:r>
              <a:rPr lang="en-US" dirty="0" smtClean="0"/>
              <a:t>What do you think your spouse expects from you?</a:t>
            </a:r>
          </a:p>
          <a:p>
            <a:pPr>
              <a:buFont typeface="Wingdings" pitchFamily="2" charset="2"/>
              <a:buNone/>
            </a:pPr>
            <a:r>
              <a:rPr lang="en-US" dirty="0" smtClean="0"/>
              <a:t>Are those expectations 1)</a:t>
            </a:r>
            <a:r>
              <a:rPr lang="en-US" i="1" u="sng" dirty="0" smtClean="0"/>
              <a:t>reasonable</a:t>
            </a:r>
            <a:r>
              <a:rPr lang="en-US" dirty="0" smtClean="0"/>
              <a:t>?</a:t>
            </a:r>
          </a:p>
          <a:p>
            <a:pPr>
              <a:buFont typeface="Wingdings" pitchFamily="2" charset="2"/>
              <a:buNone/>
            </a:pPr>
            <a:r>
              <a:rPr lang="en-US" dirty="0" smtClean="0"/>
              <a:t>Have they been 2)</a:t>
            </a:r>
            <a:r>
              <a:rPr lang="en-US" i="1" u="sng" dirty="0" smtClean="0"/>
              <a:t>expressed</a:t>
            </a:r>
            <a:r>
              <a:rPr lang="en-US" dirty="0" smtClean="0"/>
              <a:t>?</a:t>
            </a:r>
          </a:p>
        </p:txBody>
      </p:sp>
      <p:pic>
        <p:nvPicPr>
          <p:cNvPr id="12294" name="Picture 6" descr="http://t3.gstatic.com/images?q=tbn:qqWLqMreUeG7MM:http://www.theresalaw.com/images/Happy_Couple.jpg&amp;t=1"/>
          <p:cNvPicPr>
            <a:picLocks noChangeAspect="1" noChangeArrowheads="1"/>
          </p:cNvPicPr>
          <p:nvPr/>
        </p:nvPicPr>
        <p:blipFill>
          <a:blip r:embed="rId3" cstate="print"/>
          <a:srcRect/>
          <a:stretch>
            <a:fillRect/>
          </a:stretch>
        </p:blipFill>
        <p:spPr bwMode="auto">
          <a:xfrm>
            <a:off x="4204522" y="1905000"/>
            <a:ext cx="4329878" cy="2971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lide Number Placeholder 5"/>
          <p:cNvSpPr>
            <a:spLocks noGrp="1"/>
          </p:cNvSpPr>
          <p:nvPr>
            <p:ph type="sldNum" sz="quarter" idx="11"/>
          </p:nvPr>
        </p:nvSpPr>
        <p:spPr/>
        <p:txBody>
          <a:bodyPr/>
          <a:lstStyle/>
          <a:p>
            <a:pPr>
              <a:defRPr/>
            </a:pPr>
            <a:fld id="{6281B331-C033-41D3-B0BC-B812095670B2}" type="slidenum">
              <a:rPr lang="en-US" smtClean="0"/>
              <a:pPr>
                <a:defRPr/>
              </a:pPr>
              <a:t>9</a:t>
            </a:fld>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2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20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20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2660</TotalTime>
  <Words>1112</Words>
  <Application>Microsoft Office PowerPoint</Application>
  <PresentationFormat>On-screen Show (4:3)</PresentationFormat>
  <Paragraphs>154</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Solstice</vt:lpstr>
      <vt:lpstr>Burying  Our Swords</vt:lpstr>
      <vt:lpstr>When MD’s Chart….</vt:lpstr>
      <vt:lpstr>President Spencer W. Kimball</vt:lpstr>
      <vt:lpstr>Amazing Lamanites</vt:lpstr>
      <vt:lpstr>Swords</vt:lpstr>
      <vt:lpstr>Swords of Tradition</vt:lpstr>
      <vt:lpstr>Question</vt:lpstr>
      <vt:lpstr>“Love Language” Sword</vt:lpstr>
      <vt:lpstr>Swords of Expectation</vt:lpstr>
      <vt:lpstr>Slide 10</vt:lpstr>
      <vt:lpstr>For instance, Sisters…</vt:lpstr>
      <vt:lpstr>Sword of Goof Storage</vt:lpstr>
      <vt:lpstr>Brace Yourself…</vt:lpstr>
      <vt:lpstr>Elder F. Enzio Busche</vt:lpstr>
      <vt:lpstr>Question</vt:lpstr>
      <vt:lpstr>Remember, Ladies</vt:lpstr>
      <vt:lpstr>Sister from  BYU Education Week</vt:lpstr>
      <vt:lpstr>Swords of Silence (Men)</vt:lpstr>
      <vt:lpstr> Sword of Stubborn</vt:lpstr>
      <vt:lpstr>Elder CS Lewis</vt:lpstr>
      <vt:lpstr> Sword of Stubborn</vt:lpstr>
      <vt:lpstr>Finally, A Simple Hidden Marriage Secret?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Burying Our Swords</dc:title>
  <dc:creator>Kevin</dc:creator>
  <cp:lastModifiedBy>Kevin</cp:lastModifiedBy>
  <cp:revision>134</cp:revision>
  <dcterms:created xsi:type="dcterms:W3CDTF">2010-08-25T17:51:25Z</dcterms:created>
  <dcterms:modified xsi:type="dcterms:W3CDTF">2011-01-24T01:03:25Z</dcterms:modified>
</cp:coreProperties>
</file>